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256" r:id="rId2"/>
    <p:sldId id="257" r:id="rId3"/>
    <p:sldId id="258" r:id="rId4"/>
    <p:sldId id="260" r:id="rId5"/>
    <p:sldId id="261" r:id="rId6"/>
    <p:sldId id="262" r:id="rId7"/>
    <p:sldId id="263" r:id="rId8"/>
    <p:sldId id="264" r:id="rId9"/>
    <p:sldId id="267" r:id="rId10"/>
    <p:sldId id="268" r:id="rId11"/>
    <p:sldId id="269" r:id="rId12"/>
    <p:sldId id="270" r:id="rId13"/>
    <p:sldId id="271" r:id="rId14"/>
    <p:sldId id="272" r:id="rId15"/>
    <p:sldId id="266" r:id="rId16"/>
    <p:sldId id="265" r:id="rId17"/>
    <p:sldId id="273" r:id="rId18"/>
    <p:sldId id="274" r:id="rId19"/>
    <p:sldId id="275" r:id="rId20"/>
    <p:sldId id="276" r:id="rId21"/>
    <p:sldId id="277" r:id="rId22"/>
    <p:sldId id="278" r:id="rId23"/>
    <p:sldId id="283" r:id="rId24"/>
    <p:sldId id="279" r:id="rId25"/>
    <p:sldId id="280" r:id="rId26"/>
    <p:sldId id="281" r:id="rId27"/>
    <p:sldId id="282" r:id="rId28"/>
    <p:sldId id="284" r:id="rId29"/>
    <p:sldId id="285" r:id="rId30"/>
    <p:sldId id="286" r:id="rId31"/>
    <p:sldId id="287" r:id="rId32"/>
    <p:sldId id="289" r:id="rId33"/>
    <p:sldId id="288" r:id="rId34"/>
    <p:sldId id="291" r:id="rId35"/>
    <p:sldId id="290" r:id="rId36"/>
    <p:sldId id="292" r:id="rId37"/>
    <p:sldId id="294" r:id="rId38"/>
    <p:sldId id="295" r:id="rId39"/>
    <p:sldId id="296" r:id="rId40"/>
    <p:sldId id="297" r:id="rId4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196" autoAdjust="0"/>
  </p:normalViewPr>
  <p:slideViewPr>
    <p:cSldViewPr>
      <p:cViewPr varScale="1">
        <p:scale>
          <a:sx n="66" d="100"/>
          <a:sy n="66" d="100"/>
        </p:scale>
        <p:origin x="594" y="6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hdphoto1.wdp>
</file>

<file path=ppt/media/hdphoto10.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1A1CF2D-6B3C-4084-B04B-62FC9AAC1AD3}" type="datetimeFigureOut">
              <a:rPr lang="en-US" smtClean="0"/>
              <a:t>11/17/2016</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B37F2FB-2B98-4350-A258-A93E20F10ECE}" type="slidenum">
              <a:rPr lang="en-US" smtClean="0"/>
              <a:t>‹#›</a:t>
            </a:fld>
            <a:endParaRPr lang="en-US" dirty="0"/>
          </a:p>
        </p:txBody>
      </p:sp>
    </p:spTree>
    <p:extLst>
      <p:ext uri="{BB962C8B-B14F-4D97-AF65-F5344CB8AC3E}">
        <p14:creationId xmlns:p14="http://schemas.microsoft.com/office/powerpoint/2010/main" val="22882941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p:spPr>
        <p:txBody>
          <a:bodyPr/>
          <a:lstStyle>
            <a:lvl1pPr eaLnBrk="0" hangingPunct="0">
              <a:defRPr sz="2400">
                <a:solidFill>
                  <a:schemeClr val="tx1"/>
                </a:solidFill>
                <a:latin typeface="Arial" charset="0"/>
              </a:defRPr>
            </a:lvl1pPr>
            <a:lvl2pPr marL="742950" indent="-285750" eaLnBrk="0" hangingPunct="0">
              <a:defRPr sz="2400">
                <a:solidFill>
                  <a:schemeClr val="tx1"/>
                </a:solidFill>
                <a:latin typeface="Arial" charset="0"/>
              </a:defRPr>
            </a:lvl2pPr>
            <a:lvl3pPr marL="1143000" indent="-228600" eaLnBrk="0" hangingPunct="0">
              <a:defRPr sz="2400">
                <a:solidFill>
                  <a:schemeClr val="tx1"/>
                </a:solidFill>
                <a:latin typeface="Arial" charset="0"/>
              </a:defRPr>
            </a:lvl3pPr>
            <a:lvl4pPr marL="1600200" indent="-228600" eaLnBrk="0" hangingPunct="0">
              <a:defRPr sz="2400">
                <a:solidFill>
                  <a:schemeClr val="tx1"/>
                </a:solidFill>
                <a:latin typeface="Arial" charset="0"/>
              </a:defRPr>
            </a:lvl4pPr>
            <a:lvl5pPr marL="2057400" indent="-228600" eaLnBrk="0" hangingPunct="0">
              <a:defRPr sz="2400">
                <a:solidFill>
                  <a:schemeClr val="tx1"/>
                </a:solidFill>
                <a:latin typeface="Arial" charset="0"/>
              </a:defRPr>
            </a:lvl5pPr>
            <a:lvl6pPr marL="2514600" indent="-228600" eaLnBrk="0" fontAlgn="base" hangingPunct="0">
              <a:spcBef>
                <a:spcPct val="0"/>
              </a:spcBef>
              <a:spcAft>
                <a:spcPct val="0"/>
              </a:spcAft>
              <a:defRPr sz="2400">
                <a:solidFill>
                  <a:schemeClr val="tx1"/>
                </a:solidFill>
                <a:latin typeface="Arial" charset="0"/>
              </a:defRPr>
            </a:lvl6pPr>
            <a:lvl7pPr marL="2971800" indent="-228600" eaLnBrk="0" fontAlgn="base" hangingPunct="0">
              <a:spcBef>
                <a:spcPct val="0"/>
              </a:spcBef>
              <a:spcAft>
                <a:spcPct val="0"/>
              </a:spcAft>
              <a:defRPr sz="2400">
                <a:solidFill>
                  <a:schemeClr val="tx1"/>
                </a:solidFill>
                <a:latin typeface="Arial" charset="0"/>
              </a:defRPr>
            </a:lvl7pPr>
            <a:lvl8pPr marL="3429000" indent="-228600" eaLnBrk="0" fontAlgn="base" hangingPunct="0">
              <a:spcBef>
                <a:spcPct val="0"/>
              </a:spcBef>
              <a:spcAft>
                <a:spcPct val="0"/>
              </a:spcAft>
              <a:defRPr sz="2400">
                <a:solidFill>
                  <a:schemeClr val="tx1"/>
                </a:solidFill>
                <a:latin typeface="Arial" charset="0"/>
              </a:defRPr>
            </a:lvl8pPr>
            <a:lvl9pPr marL="3886200" indent="-228600" eaLnBrk="0" fontAlgn="base" hangingPunct="0">
              <a:spcBef>
                <a:spcPct val="0"/>
              </a:spcBef>
              <a:spcAft>
                <a:spcPct val="0"/>
              </a:spcAft>
              <a:defRPr sz="2400">
                <a:solidFill>
                  <a:schemeClr val="tx1"/>
                </a:solidFill>
                <a:latin typeface="Arial" charset="0"/>
              </a:defRPr>
            </a:lvl9pPr>
          </a:lstStyle>
          <a:p>
            <a:pPr eaLnBrk="1" hangingPunct="1"/>
            <a:fld id="{0DD8934B-8E56-44FD-AF6D-E7C2EA7DBB3A}" type="slidenum">
              <a:rPr lang="en-CA" sz="1200">
                <a:latin typeface="Tahoma" pitchFamily="34" charset="0"/>
              </a:rPr>
              <a:pPr eaLnBrk="1" hangingPunct="1"/>
              <a:t>19</a:t>
            </a:fld>
            <a:endParaRPr lang="en-CA" sz="1200">
              <a:latin typeface="Tahoma" pitchFamily="34" charset="0"/>
            </a:endParaRPr>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noFill/>
        </p:spPr>
        <p:txBody>
          <a:bodyPr/>
          <a:lstStyle/>
          <a:p>
            <a:pPr eaLnBrk="1" hangingPunct="1"/>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sldNum" sz="quarter" idx="5"/>
          </p:nvPr>
        </p:nvSpPr>
        <p:spPr>
          <a:noFill/>
        </p:spPr>
        <p:txBody>
          <a:bodyPr/>
          <a:lstStyle>
            <a:lvl1pPr eaLnBrk="0" hangingPunct="0">
              <a:defRPr sz="2400">
                <a:solidFill>
                  <a:schemeClr val="tx1"/>
                </a:solidFill>
                <a:latin typeface="Arial" charset="0"/>
              </a:defRPr>
            </a:lvl1pPr>
            <a:lvl2pPr marL="742950" indent="-285750" eaLnBrk="0" hangingPunct="0">
              <a:defRPr sz="2400">
                <a:solidFill>
                  <a:schemeClr val="tx1"/>
                </a:solidFill>
                <a:latin typeface="Arial" charset="0"/>
              </a:defRPr>
            </a:lvl2pPr>
            <a:lvl3pPr marL="1143000" indent="-228600" eaLnBrk="0" hangingPunct="0">
              <a:defRPr sz="2400">
                <a:solidFill>
                  <a:schemeClr val="tx1"/>
                </a:solidFill>
                <a:latin typeface="Arial" charset="0"/>
              </a:defRPr>
            </a:lvl3pPr>
            <a:lvl4pPr marL="1600200" indent="-228600" eaLnBrk="0" hangingPunct="0">
              <a:defRPr sz="2400">
                <a:solidFill>
                  <a:schemeClr val="tx1"/>
                </a:solidFill>
                <a:latin typeface="Arial" charset="0"/>
              </a:defRPr>
            </a:lvl4pPr>
            <a:lvl5pPr marL="2057400" indent="-228600" eaLnBrk="0" hangingPunct="0">
              <a:defRPr sz="2400">
                <a:solidFill>
                  <a:schemeClr val="tx1"/>
                </a:solidFill>
                <a:latin typeface="Arial" charset="0"/>
              </a:defRPr>
            </a:lvl5pPr>
            <a:lvl6pPr marL="2514600" indent="-228600" eaLnBrk="0" fontAlgn="base" hangingPunct="0">
              <a:spcBef>
                <a:spcPct val="0"/>
              </a:spcBef>
              <a:spcAft>
                <a:spcPct val="0"/>
              </a:spcAft>
              <a:defRPr sz="2400">
                <a:solidFill>
                  <a:schemeClr val="tx1"/>
                </a:solidFill>
                <a:latin typeface="Arial" charset="0"/>
              </a:defRPr>
            </a:lvl6pPr>
            <a:lvl7pPr marL="2971800" indent="-228600" eaLnBrk="0" fontAlgn="base" hangingPunct="0">
              <a:spcBef>
                <a:spcPct val="0"/>
              </a:spcBef>
              <a:spcAft>
                <a:spcPct val="0"/>
              </a:spcAft>
              <a:defRPr sz="2400">
                <a:solidFill>
                  <a:schemeClr val="tx1"/>
                </a:solidFill>
                <a:latin typeface="Arial" charset="0"/>
              </a:defRPr>
            </a:lvl7pPr>
            <a:lvl8pPr marL="3429000" indent="-228600" eaLnBrk="0" fontAlgn="base" hangingPunct="0">
              <a:spcBef>
                <a:spcPct val="0"/>
              </a:spcBef>
              <a:spcAft>
                <a:spcPct val="0"/>
              </a:spcAft>
              <a:defRPr sz="2400">
                <a:solidFill>
                  <a:schemeClr val="tx1"/>
                </a:solidFill>
                <a:latin typeface="Arial" charset="0"/>
              </a:defRPr>
            </a:lvl8pPr>
            <a:lvl9pPr marL="3886200" indent="-228600" eaLnBrk="0" fontAlgn="base" hangingPunct="0">
              <a:spcBef>
                <a:spcPct val="0"/>
              </a:spcBef>
              <a:spcAft>
                <a:spcPct val="0"/>
              </a:spcAft>
              <a:defRPr sz="2400">
                <a:solidFill>
                  <a:schemeClr val="tx1"/>
                </a:solidFill>
                <a:latin typeface="Arial" charset="0"/>
              </a:defRPr>
            </a:lvl9pPr>
          </a:lstStyle>
          <a:p>
            <a:pPr eaLnBrk="1" hangingPunct="1"/>
            <a:fld id="{C8A14BEC-8176-4D34-8660-41E8D77909C3}" type="slidenum">
              <a:rPr lang="en-CA" sz="1200">
                <a:latin typeface="Tahoma" pitchFamily="34" charset="0"/>
              </a:rPr>
              <a:pPr eaLnBrk="1" hangingPunct="1"/>
              <a:t>20</a:t>
            </a:fld>
            <a:endParaRPr lang="en-CA" sz="1200">
              <a:latin typeface="Tahoma" pitchFamily="34" charset="0"/>
            </a:endParaRPr>
          </a:p>
        </p:txBody>
      </p:sp>
      <p:sp>
        <p:nvSpPr>
          <p:cNvPr id="72707" name="Rectangle 2"/>
          <p:cNvSpPr>
            <a:spLocks noGrp="1" noRot="1" noChangeAspect="1" noChangeArrowheads="1" noTextEdit="1"/>
          </p:cNvSpPr>
          <p:nvPr>
            <p:ph type="sldImg"/>
          </p:nvPr>
        </p:nvSpPr>
        <p:spPr>
          <a:ln/>
        </p:spPr>
      </p:sp>
      <p:sp>
        <p:nvSpPr>
          <p:cNvPr id="72708" name="Rectangle 3"/>
          <p:cNvSpPr>
            <a:spLocks noGrp="1" noChangeArrowheads="1"/>
          </p:cNvSpPr>
          <p:nvPr>
            <p:ph type="body" idx="1"/>
          </p:nvPr>
        </p:nvSpPr>
        <p:spPr>
          <a:noFill/>
        </p:spPr>
        <p:txBody>
          <a:bodyPr/>
          <a:lstStyle/>
          <a:p>
            <a:pPr eaLnBrk="1" hangingPunct="1"/>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p:spPr>
        <p:txBody>
          <a:bodyPr/>
          <a:lstStyle>
            <a:lvl1pPr eaLnBrk="0" hangingPunct="0">
              <a:defRPr sz="2400">
                <a:solidFill>
                  <a:schemeClr val="tx1"/>
                </a:solidFill>
                <a:latin typeface="Arial" charset="0"/>
              </a:defRPr>
            </a:lvl1pPr>
            <a:lvl2pPr marL="742950" indent="-285750" eaLnBrk="0" hangingPunct="0">
              <a:defRPr sz="2400">
                <a:solidFill>
                  <a:schemeClr val="tx1"/>
                </a:solidFill>
                <a:latin typeface="Arial" charset="0"/>
              </a:defRPr>
            </a:lvl2pPr>
            <a:lvl3pPr marL="1143000" indent="-228600" eaLnBrk="0" hangingPunct="0">
              <a:defRPr sz="2400">
                <a:solidFill>
                  <a:schemeClr val="tx1"/>
                </a:solidFill>
                <a:latin typeface="Arial" charset="0"/>
              </a:defRPr>
            </a:lvl3pPr>
            <a:lvl4pPr marL="1600200" indent="-228600" eaLnBrk="0" hangingPunct="0">
              <a:defRPr sz="2400">
                <a:solidFill>
                  <a:schemeClr val="tx1"/>
                </a:solidFill>
                <a:latin typeface="Arial" charset="0"/>
              </a:defRPr>
            </a:lvl4pPr>
            <a:lvl5pPr marL="2057400" indent="-228600" eaLnBrk="0" hangingPunct="0">
              <a:defRPr sz="2400">
                <a:solidFill>
                  <a:schemeClr val="tx1"/>
                </a:solidFill>
                <a:latin typeface="Arial" charset="0"/>
              </a:defRPr>
            </a:lvl5pPr>
            <a:lvl6pPr marL="2514600" indent="-228600" eaLnBrk="0" fontAlgn="base" hangingPunct="0">
              <a:spcBef>
                <a:spcPct val="0"/>
              </a:spcBef>
              <a:spcAft>
                <a:spcPct val="0"/>
              </a:spcAft>
              <a:defRPr sz="2400">
                <a:solidFill>
                  <a:schemeClr val="tx1"/>
                </a:solidFill>
                <a:latin typeface="Arial" charset="0"/>
              </a:defRPr>
            </a:lvl6pPr>
            <a:lvl7pPr marL="2971800" indent="-228600" eaLnBrk="0" fontAlgn="base" hangingPunct="0">
              <a:spcBef>
                <a:spcPct val="0"/>
              </a:spcBef>
              <a:spcAft>
                <a:spcPct val="0"/>
              </a:spcAft>
              <a:defRPr sz="2400">
                <a:solidFill>
                  <a:schemeClr val="tx1"/>
                </a:solidFill>
                <a:latin typeface="Arial" charset="0"/>
              </a:defRPr>
            </a:lvl7pPr>
            <a:lvl8pPr marL="3429000" indent="-228600" eaLnBrk="0" fontAlgn="base" hangingPunct="0">
              <a:spcBef>
                <a:spcPct val="0"/>
              </a:spcBef>
              <a:spcAft>
                <a:spcPct val="0"/>
              </a:spcAft>
              <a:defRPr sz="2400">
                <a:solidFill>
                  <a:schemeClr val="tx1"/>
                </a:solidFill>
                <a:latin typeface="Arial" charset="0"/>
              </a:defRPr>
            </a:lvl8pPr>
            <a:lvl9pPr marL="3886200" indent="-228600" eaLnBrk="0" fontAlgn="base" hangingPunct="0">
              <a:spcBef>
                <a:spcPct val="0"/>
              </a:spcBef>
              <a:spcAft>
                <a:spcPct val="0"/>
              </a:spcAft>
              <a:defRPr sz="2400">
                <a:solidFill>
                  <a:schemeClr val="tx1"/>
                </a:solidFill>
                <a:latin typeface="Arial" charset="0"/>
              </a:defRPr>
            </a:lvl9pPr>
          </a:lstStyle>
          <a:p>
            <a:pPr eaLnBrk="1" hangingPunct="1"/>
            <a:fld id="{1E7B8ADB-39BB-4EE0-92C7-79238C578A60}" type="slidenum">
              <a:rPr lang="en-CA" sz="1200">
                <a:latin typeface="Tahoma" pitchFamily="34" charset="0"/>
              </a:rPr>
              <a:pPr eaLnBrk="1" hangingPunct="1"/>
              <a:t>21</a:t>
            </a:fld>
            <a:endParaRPr lang="en-CA" sz="1200">
              <a:latin typeface="Tahoma" pitchFamily="34" charset="0"/>
            </a:endParaRPr>
          </a:p>
        </p:txBody>
      </p:sp>
      <p:sp>
        <p:nvSpPr>
          <p:cNvPr id="73731" name="Rectangle 2"/>
          <p:cNvSpPr>
            <a:spLocks noGrp="1" noRot="1" noChangeAspect="1" noChangeArrowheads="1" noTextEdit="1"/>
          </p:cNvSpPr>
          <p:nvPr>
            <p:ph type="sldImg"/>
          </p:nvPr>
        </p:nvSpPr>
        <p:spPr>
          <a:ln/>
        </p:spPr>
      </p:sp>
      <p:sp>
        <p:nvSpPr>
          <p:cNvPr id="73732" name="Rectangle 3"/>
          <p:cNvSpPr>
            <a:spLocks noGrp="1" noChangeArrowheads="1"/>
          </p:cNvSpPr>
          <p:nvPr>
            <p:ph type="body" idx="1"/>
          </p:nvPr>
        </p:nvSpPr>
        <p:spPr>
          <a:noFill/>
        </p:spPr>
        <p:txBody>
          <a:bodyPr/>
          <a:lstStyle/>
          <a:p>
            <a:pPr eaLnBrk="1" hangingPunct="1"/>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AE6DDF8-3BB4-4F6B-AE4E-A3ACE11DBF13}" type="datetime5">
              <a:rPr lang="en-US" smtClean="0"/>
              <a:t>17-Nov-16</a:t>
            </a:fld>
            <a:endParaRPr lang="en-US" dirty="0"/>
          </a:p>
        </p:txBody>
      </p:sp>
      <p:sp>
        <p:nvSpPr>
          <p:cNvPr id="5" name="Footer Placeholder 4"/>
          <p:cNvSpPr>
            <a:spLocks noGrp="1"/>
          </p:cNvSpPr>
          <p:nvPr>
            <p:ph type="ftr" sz="quarter" idx="11"/>
          </p:nvPr>
        </p:nvSpPr>
        <p:spPr/>
        <p:txBody>
          <a:bodyPr/>
          <a:lstStyle/>
          <a:p>
            <a:r>
              <a:rPr lang="en-US"/>
              <a:t>Database Management System (DBMS)</a:t>
            </a:r>
            <a:endParaRPr lang="en-US" dirty="0"/>
          </a:p>
        </p:txBody>
      </p:sp>
      <p:sp>
        <p:nvSpPr>
          <p:cNvPr id="6" name="Slide Number Placeholder 5"/>
          <p:cNvSpPr>
            <a:spLocks noGrp="1"/>
          </p:cNvSpPr>
          <p:nvPr>
            <p:ph type="sldNum" sz="quarter" idx="12"/>
          </p:nvPr>
        </p:nvSpPr>
        <p:spPr/>
        <p:txBody>
          <a:bodyPr/>
          <a:lstStyle/>
          <a:p>
            <a:fld id="{18BEC8A5-3372-49D3-ADB2-7756FA29DCC0}" type="slidenum">
              <a:rPr lang="en-US" smtClean="0"/>
              <a:t>‹#›</a:t>
            </a:fld>
            <a:endParaRPr lang="en-US" dirty="0"/>
          </a:p>
        </p:txBody>
      </p:sp>
    </p:spTree>
    <p:extLst>
      <p:ext uri="{BB962C8B-B14F-4D97-AF65-F5344CB8AC3E}">
        <p14:creationId xmlns:p14="http://schemas.microsoft.com/office/powerpoint/2010/main" val="5467229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4DD98D-9D3B-420C-A2AD-F1BDAA7B5CF2}" type="datetime5">
              <a:rPr lang="en-US" smtClean="0"/>
              <a:t>17-Nov-16</a:t>
            </a:fld>
            <a:endParaRPr lang="en-US" dirty="0"/>
          </a:p>
        </p:txBody>
      </p:sp>
      <p:sp>
        <p:nvSpPr>
          <p:cNvPr id="5" name="Footer Placeholder 4"/>
          <p:cNvSpPr>
            <a:spLocks noGrp="1"/>
          </p:cNvSpPr>
          <p:nvPr>
            <p:ph type="ftr" sz="quarter" idx="11"/>
          </p:nvPr>
        </p:nvSpPr>
        <p:spPr/>
        <p:txBody>
          <a:bodyPr/>
          <a:lstStyle/>
          <a:p>
            <a:r>
              <a:rPr lang="en-US"/>
              <a:t>Database Management System (DBMS)</a:t>
            </a:r>
            <a:endParaRPr lang="en-US" dirty="0"/>
          </a:p>
        </p:txBody>
      </p:sp>
      <p:sp>
        <p:nvSpPr>
          <p:cNvPr id="6" name="Slide Number Placeholder 5"/>
          <p:cNvSpPr>
            <a:spLocks noGrp="1"/>
          </p:cNvSpPr>
          <p:nvPr>
            <p:ph type="sldNum" sz="quarter" idx="12"/>
          </p:nvPr>
        </p:nvSpPr>
        <p:spPr/>
        <p:txBody>
          <a:bodyPr/>
          <a:lstStyle/>
          <a:p>
            <a:fld id="{18BEC8A5-3372-49D3-ADB2-7756FA29DCC0}" type="slidenum">
              <a:rPr lang="en-US" smtClean="0"/>
              <a:t>‹#›</a:t>
            </a:fld>
            <a:endParaRPr lang="en-US" dirty="0"/>
          </a:p>
        </p:txBody>
      </p:sp>
    </p:spTree>
    <p:extLst>
      <p:ext uri="{BB962C8B-B14F-4D97-AF65-F5344CB8AC3E}">
        <p14:creationId xmlns:p14="http://schemas.microsoft.com/office/powerpoint/2010/main" val="2057361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739700C-457D-4CA1-AC95-C4D7C2BF606C}" type="datetime5">
              <a:rPr lang="en-US" smtClean="0"/>
              <a:t>17-Nov-16</a:t>
            </a:fld>
            <a:endParaRPr lang="en-US" dirty="0"/>
          </a:p>
        </p:txBody>
      </p:sp>
      <p:sp>
        <p:nvSpPr>
          <p:cNvPr id="5" name="Footer Placeholder 4"/>
          <p:cNvSpPr>
            <a:spLocks noGrp="1"/>
          </p:cNvSpPr>
          <p:nvPr>
            <p:ph type="ftr" sz="quarter" idx="11"/>
          </p:nvPr>
        </p:nvSpPr>
        <p:spPr/>
        <p:txBody>
          <a:bodyPr/>
          <a:lstStyle/>
          <a:p>
            <a:r>
              <a:rPr lang="en-US"/>
              <a:t>Database Management System (DBMS)</a:t>
            </a:r>
            <a:endParaRPr lang="en-US" dirty="0"/>
          </a:p>
        </p:txBody>
      </p:sp>
      <p:sp>
        <p:nvSpPr>
          <p:cNvPr id="6" name="Slide Number Placeholder 5"/>
          <p:cNvSpPr>
            <a:spLocks noGrp="1"/>
          </p:cNvSpPr>
          <p:nvPr>
            <p:ph type="sldNum" sz="quarter" idx="12"/>
          </p:nvPr>
        </p:nvSpPr>
        <p:spPr/>
        <p:txBody>
          <a:bodyPr/>
          <a:lstStyle/>
          <a:p>
            <a:fld id="{18BEC8A5-3372-49D3-ADB2-7756FA29DCC0}" type="slidenum">
              <a:rPr lang="en-US" smtClean="0"/>
              <a:t>‹#›</a:t>
            </a:fld>
            <a:endParaRPr lang="en-US" dirty="0"/>
          </a:p>
        </p:txBody>
      </p:sp>
    </p:spTree>
    <p:extLst>
      <p:ext uri="{BB962C8B-B14F-4D97-AF65-F5344CB8AC3E}">
        <p14:creationId xmlns:p14="http://schemas.microsoft.com/office/powerpoint/2010/main" val="33920724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442ED9F-DA13-4707-95C7-DCF1028EEF6F}" type="datetime5">
              <a:rPr lang="en-US" smtClean="0"/>
              <a:t>17-Nov-16</a:t>
            </a:fld>
            <a:endParaRPr lang="en-US" dirty="0"/>
          </a:p>
        </p:txBody>
      </p:sp>
      <p:sp>
        <p:nvSpPr>
          <p:cNvPr id="5" name="Footer Placeholder 4"/>
          <p:cNvSpPr>
            <a:spLocks noGrp="1"/>
          </p:cNvSpPr>
          <p:nvPr>
            <p:ph type="ftr" sz="quarter" idx="11"/>
          </p:nvPr>
        </p:nvSpPr>
        <p:spPr/>
        <p:txBody>
          <a:bodyPr/>
          <a:lstStyle/>
          <a:p>
            <a:r>
              <a:rPr lang="en-US"/>
              <a:t>Database Management System (DBMS)</a:t>
            </a:r>
            <a:endParaRPr lang="en-US" dirty="0"/>
          </a:p>
        </p:txBody>
      </p:sp>
      <p:sp>
        <p:nvSpPr>
          <p:cNvPr id="6" name="Slide Number Placeholder 5"/>
          <p:cNvSpPr>
            <a:spLocks noGrp="1"/>
          </p:cNvSpPr>
          <p:nvPr>
            <p:ph type="sldNum" sz="quarter" idx="12"/>
          </p:nvPr>
        </p:nvSpPr>
        <p:spPr/>
        <p:txBody>
          <a:bodyPr/>
          <a:lstStyle/>
          <a:p>
            <a:fld id="{18BEC8A5-3372-49D3-ADB2-7756FA29DCC0}" type="slidenum">
              <a:rPr lang="en-US" smtClean="0"/>
              <a:t>‹#›</a:t>
            </a:fld>
            <a:endParaRPr lang="en-US" dirty="0"/>
          </a:p>
        </p:txBody>
      </p:sp>
    </p:spTree>
    <p:extLst>
      <p:ext uri="{BB962C8B-B14F-4D97-AF65-F5344CB8AC3E}">
        <p14:creationId xmlns:p14="http://schemas.microsoft.com/office/powerpoint/2010/main" val="18773823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4F3BDF-35D6-4CBB-A32A-8C42070BAFEE}" type="datetime5">
              <a:rPr lang="en-US" smtClean="0"/>
              <a:t>17-Nov-16</a:t>
            </a:fld>
            <a:endParaRPr lang="en-US" dirty="0"/>
          </a:p>
        </p:txBody>
      </p:sp>
      <p:sp>
        <p:nvSpPr>
          <p:cNvPr id="5" name="Footer Placeholder 4"/>
          <p:cNvSpPr>
            <a:spLocks noGrp="1"/>
          </p:cNvSpPr>
          <p:nvPr>
            <p:ph type="ftr" sz="quarter" idx="11"/>
          </p:nvPr>
        </p:nvSpPr>
        <p:spPr/>
        <p:txBody>
          <a:bodyPr/>
          <a:lstStyle/>
          <a:p>
            <a:r>
              <a:rPr lang="en-US"/>
              <a:t>Database Management System (DBMS)</a:t>
            </a:r>
            <a:endParaRPr lang="en-US" dirty="0"/>
          </a:p>
        </p:txBody>
      </p:sp>
      <p:sp>
        <p:nvSpPr>
          <p:cNvPr id="6" name="Slide Number Placeholder 5"/>
          <p:cNvSpPr>
            <a:spLocks noGrp="1"/>
          </p:cNvSpPr>
          <p:nvPr>
            <p:ph type="sldNum" sz="quarter" idx="12"/>
          </p:nvPr>
        </p:nvSpPr>
        <p:spPr/>
        <p:txBody>
          <a:bodyPr/>
          <a:lstStyle/>
          <a:p>
            <a:fld id="{18BEC8A5-3372-49D3-ADB2-7756FA29DCC0}" type="slidenum">
              <a:rPr lang="en-US" smtClean="0"/>
              <a:t>‹#›</a:t>
            </a:fld>
            <a:endParaRPr lang="en-US" dirty="0"/>
          </a:p>
        </p:txBody>
      </p:sp>
    </p:spTree>
    <p:extLst>
      <p:ext uri="{BB962C8B-B14F-4D97-AF65-F5344CB8AC3E}">
        <p14:creationId xmlns:p14="http://schemas.microsoft.com/office/powerpoint/2010/main" val="9659790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D381348-7483-48FA-851B-E05FE2EA0F1B}" type="datetime5">
              <a:rPr lang="en-US" smtClean="0"/>
              <a:t>17-Nov-16</a:t>
            </a:fld>
            <a:endParaRPr lang="en-US" dirty="0"/>
          </a:p>
        </p:txBody>
      </p:sp>
      <p:sp>
        <p:nvSpPr>
          <p:cNvPr id="6" name="Footer Placeholder 5"/>
          <p:cNvSpPr>
            <a:spLocks noGrp="1"/>
          </p:cNvSpPr>
          <p:nvPr>
            <p:ph type="ftr" sz="quarter" idx="11"/>
          </p:nvPr>
        </p:nvSpPr>
        <p:spPr/>
        <p:txBody>
          <a:bodyPr/>
          <a:lstStyle/>
          <a:p>
            <a:r>
              <a:rPr lang="en-US"/>
              <a:t>Database Management System (DBMS)</a:t>
            </a:r>
            <a:endParaRPr lang="en-US" dirty="0"/>
          </a:p>
        </p:txBody>
      </p:sp>
      <p:sp>
        <p:nvSpPr>
          <p:cNvPr id="7" name="Slide Number Placeholder 6"/>
          <p:cNvSpPr>
            <a:spLocks noGrp="1"/>
          </p:cNvSpPr>
          <p:nvPr>
            <p:ph type="sldNum" sz="quarter" idx="12"/>
          </p:nvPr>
        </p:nvSpPr>
        <p:spPr/>
        <p:txBody>
          <a:bodyPr/>
          <a:lstStyle/>
          <a:p>
            <a:fld id="{18BEC8A5-3372-49D3-ADB2-7756FA29DCC0}" type="slidenum">
              <a:rPr lang="en-US" smtClean="0"/>
              <a:t>‹#›</a:t>
            </a:fld>
            <a:endParaRPr lang="en-US" dirty="0"/>
          </a:p>
        </p:txBody>
      </p:sp>
    </p:spTree>
    <p:extLst>
      <p:ext uri="{BB962C8B-B14F-4D97-AF65-F5344CB8AC3E}">
        <p14:creationId xmlns:p14="http://schemas.microsoft.com/office/powerpoint/2010/main" val="32813449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8F00A73-9AC9-41A6-B533-9F16514C5591}" type="datetime5">
              <a:rPr lang="en-US" smtClean="0"/>
              <a:t>17-Nov-16</a:t>
            </a:fld>
            <a:endParaRPr lang="en-US" dirty="0"/>
          </a:p>
        </p:txBody>
      </p:sp>
      <p:sp>
        <p:nvSpPr>
          <p:cNvPr id="8" name="Footer Placeholder 7"/>
          <p:cNvSpPr>
            <a:spLocks noGrp="1"/>
          </p:cNvSpPr>
          <p:nvPr>
            <p:ph type="ftr" sz="quarter" idx="11"/>
          </p:nvPr>
        </p:nvSpPr>
        <p:spPr/>
        <p:txBody>
          <a:bodyPr/>
          <a:lstStyle/>
          <a:p>
            <a:r>
              <a:rPr lang="en-US"/>
              <a:t>Database Management System (DBMS)</a:t>
            </a:r>
            <a:endParaRPr lang="en-US" dirty="0"/>
          </a:p>
        </p:txBody>
      </p:sp>
      <p:sp>
        <p:nvSpPr>
          <p:cNvPr id="9" name="Slide Number Placeholder 8"/>
          <p:cNvSpPr>
            <a:spLocks noGrp="1"/>
          </p:cNvSpPr>
          <p:nvPr>
            <p:ph type="sldNum" sz="quarter" idx="12"/>
          </p:nvPr>
        </p:nvSpPr>
        <p:spPr/>
        <p:txBody>
          <a:bodyPr/>
          <a:lstStyle/>
          <a:p>
            <a:fld id="{18BEC8A5-3372-49D3-ADB2-7756FA29DCC0}" type="slidenum">
              <a:rPr lang="en-US" smtClean="0"/>
              <a:t>‹#›</a:t>
            </a:fld>
            <a:endParaRPr lang="en-US" dirty="0"/>
          </a:p>
        </p:txBody>
      </p:sp>
    </p:spTree>
    <p:extLst>
      <p:ext uri="{BB962C8B-B14F-4D97-AF65-F5344CB8AC3E}">
        <p14:creationId xmlns:p14="http://schemas.microsoft.com/office/powerpoint/2010/main" val="8499812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4845AEF-71AB-4F50-AB30-FA32D396C9F1}" type="datetime5">
              <a:rPr lang="en-US" smtClean="0"/>
              <a:t>17-Nov-16</a:t>
            </a:fld>
            <a:endParaRPr lang="en-US" dirty="0"/>
          </a:p>
        </p:txBody>
      </p:sp>
      <p:sp>
        <p:nvSpPr>
          <p:cNvPr id="4" name="Footer Placeholder 3"/>
          <p:cNvSpPr>
            <a:spLocks noGrp="1"/>
          </p:cNvSpPr>
          <p:nvPr>
            <p:ph type="ftr" sz="quarter" idx="11"/>
          </p:nvPr>
        </p:nvSpPr>
        <p:spPr/>
        <p:txBody>
          <a:bodyPr/>
          <a:lstStyle/>
          <a:p>
            <a:r>
              <a:rPr lang="en-US"/>
              <a:t>Database Management System (DBMS)</a:t>
            </a:r>
            <a:endParaRPr lang="en-US" dirty="0"/>
          </a:p>
        </p:txBody>
      </p:sp>
      <p:sp>
        <p:nvSpPr>
          <p:cNvPr id="5" name="Slide Number Placeholder 4"/>
          <p:cNvSpPr>
            <a:spLocks noGrp="1"/>
          </p:cNvSpPr>
          <p:nvPr>
            <p:ph type="sldNum" sz="quarter" idx="12"/>
          </p:nvPr>
        </p:nvSpPr>
        <p:spPr/>
        <p:txBody>
          <a:bodyPr/>
          <a:lstStyle/>
          <a:p>
            <a:fld id="{18BEC8A5-3372-49D3-ADB2-7756FA29DCC0}" type="slidenum">
              <a:rPr lang="en-US" smtClean="0"/>
              <a:t>‹#›</a:t>
            </a:fld>
            <a:endParaRPr lang="en-US" dirty="0"/>
          </a:p>
        </p:txBody>
      </p:sp>
    </p:spTree>
    <p:extLst>
      <p:ext uri="{BB962C8B-B14F-4D97-AF65-F5344CB8AC3E}">
        <p14:creationId xmlns:p14="http://schemas.microsoft.com/office/powerpoint/2010/main" val="2847586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F914E24-5DE8-43ED-9C12-82EF0C236EC5}" type="datetime5">
              <a:rPr lang="en-US" smtClean="0"/>
              <a:t>17-Nov-16</a:t>
            </a:fld>
            <a:endParaRPr lang="en-US" dirty="0"/>
          </a:p>
        </p:txBody>
      </p:sp>
      <p:sp>
        <p:nvSpPr>
          <p:cNvPr id="3" name="Footer Placeholder 2"/>
          <p:cNvSpPr>
            <a:spLocks noGrp="1"/>
          </p:cNvSpPr>
          <p:nvPr>
            <p:ph type="ftr" sz="quarter" idx="11"/>
          </p:nvPr>
        </p:nvSpPr>
        <p:spPr/>
        <p:txBody>
          <a:bodyPr/>
          <a:lstStyle/>
          <a:p>
            <a:r>
              <a:rPr lang="en-US"/>
              <a:t>Database Management System (DBMS)</a:t>
            </a:r>
            <a:endParaRPr lang="en-US" dirty="0"/>
          </a:p>
        </p:txBody>
      </p:sp>
      <p:sp>
        <p:nvSpPr>
          <p:cNvPr id="4" name="Slide Number Placeholder 3"/>
          <p:cNvSpPr>
            <a:spLocks noGrp="1"/>
          </p:cNvSpPr>
          <p:nvPr>
            <p:ph type="sldNum" sz="quarter" idx="12"/>
          </p:nvPr>
        </p:nvSpPr>
        <p:spPr/>
        <p:txBody>
          <a:bodyPr/>
          <a:lstStyle/>
          <a:p>
            <a:fld id="{18BEC8A5-3372-49D3-ADB2-7756FA29DCC0}" type="slidenum">
              <a:rPr lang="en-US" smtClean="0"/>
              <a:t>‹#›</a:t>
            </a:fld>
            <a:endParaRPr lang="en-US" dirty="0"/>
          </a:p>
        </p:txBody>
      </p:sp>
    </p:spTree>
    <p:extLst>
      <p:ext uri="{BB962C8B-B14F-4D97-AF65-F5344CB8AC3E}">
        <p14:creationId xmlns:p14="http://schemas.microsoft.com/office/powerpoint/2010/main" val="17714067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D60E047-4F77-4AF1-B1BE-BB1DBFD6312E}" type="datetime5">
              <a:rPr lang="en-US" smtClean="0"/>
              <a:t>17-Nov-16</a:t>
            </a:fld>
            <a:endParaRPr lang="en-US" dirty="0"/>
          </a:p>
        </p:txBody>
      </p:sp>
      <p:sp>
        <p:nvSpPr>
          <p:cNvPr id="6" name="Footer Placeholder 5"/>
          <p:cNvSpPr>
            <a:spLocks noGrp="1"/>
          </p:cNvSpPr>
          <p:nvPr>
            <p:ph type="ftr" sz="quarter" idx="11"/>
          </p:nvPr>
        </p:nvSpPr>
        <p:spPr/>
        <p:txBody>
          <a:bodyPr/>
          <a:lstStyle/>
          <a:p>
            <a:r>
              <a:rPr lang="en-US"/>
              <a:t>Database Management System (DBMS)</a:t>
            </a:r>
            <a:endParaRPr lang="en-US" dirty="0"/>
          </a:p>
        </p:txBody>
      </p:sp>
      <p:sp>
        <p:nvSpPr>
          <p:cNvPr id="7" name="Slide Number Placeholder 6"/>
          <p:cNvSpPr>
            <a:spLocks noGrp="1"/>
          </p:cNvSpPr>
          <p:nvPr>
            <p:ph type="sldNum" sz="quarter" idx="12"/>
          </p:nvPr>
        </p:nvSpPr>
        <p:spPr/>
        <p:txBody>
          <a:bodyPr/>
          <a:lstStyle/>
          <a:p>
            <a:fld id="{18BEC8A5-3372-49D3-ADB2-7756FA29DCC0}" type="slidenum">
              <a:rPr lang="en-US" smtClean="0"/>
              <a:t>‹#›</a:t>
            </a:fld>
            <a:endParaRPr lang="en-US" dirty="0"/>
          </a:p>
        </p:txBody>
      </p:sp>
    </p:spTree>
    <p:extLst>
      <p:ext uri="{BB962C8B-B14F-4D97-AF65-F5344CB8AC3E}">
        <p14:creationId xmlns:p14="http://schemas.microsoft.com/office/powerpoint/2010/main" val="42426700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8194E77-0CB7-43C4-B8A6-F2DF1E1BD11D}" type="datetime5">
              <a:rPr lang="en-US" smtClean="0"/>
              <a:t>17-Nov-16</a:t>
            </a:fld>
            <a:endParaRPr lang="en-US" dirty="0"/>
          </a:p>
        </p:txBody>
      </p:sp>
      <p:sp>
        <p:nvSpPr>
          <p:cNvPr id="6" name="Footer Placeholder 5"/>
          <p:cNvSpPr>
            <a:spLocks noGrp="1"/>
          </p:cNvSpPr>
          <p:nvPr>
            <p:ph type="ftr" sz="quarter" idx="11"/>
          </p:nvPr>
        </p:nvSpPr>
        <p:spPr/>
        <p:txBody>
          <a:bodyPr/>
          <a:lstStyle/>
          <a:p>
            <a:r>
              <a:rPr lang="en-US"/>
              <a:t>Database Management System (DBMS)</a:t>
            </a:r>
            <a:endParaRPr lang="en-US" dirty="0"/>
          </a:p>
        </p:txBody>
      </p:sp>
      <p:sp>
        <p:nvSpPr>
          <p:cNvPr id="7" name="Slide Number Placeholder 6"/>
          <p:cNvSpPr>
            <a:spLocks noGrp="1"/>
          </p:cNvSpPr>
          <p:nvPr>
            <p:ph type="sldNum" sz="quarter" idx="12"/>
          </p:nvPr>
        </p:nvSpPr>
        <p:spPr/>
        <p:txBody>
          <a:bodyPr/>
          <a:lstStyle/>
          <a:p>
            <a:fld id="{18BEC8A5-3372-49D3-ADB2-7756FA29DCC0}" type="slidenum">
              <a:rPr lang="en-US" smtClean="0"/>
              <a:t>‹#›</a:t>
            </a:fld>
            <a:endParaRPr lang="en-US" dirty="0"/>
          </a:p>
        </p:txBody>
      </p:sp>
    </p:spTree>
    <p:extLst>
      <p:ext uri="{BB962C8B-B14F-4D97-AF65-F5344CB8AC3E}">
        <p14:creationId xmlns:p14="http://schemas.microsoft.com/office/powerpoint/2010/main" val="36514424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2E7FB2-74EC-4483-AC83-883F6BA98EB3}" type="datetime5">
              <a:rPr lang="en-US" smtClean="0"/>
              <a:t>17-Nov-16</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Database Management System (DBMS)</a:t>
            </a: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BEC8A5-3372-49D3-ADB2-7756FA29DCC0}" type="slidenum">
              <a:rPr lang="en-US" smtClean="0"/>
              <a:t>‹#›</a:t>
            </a:fld>
            <a:endParaRPr lang="en-US" dirty="0"/>
          </a:p>
        </p:txBody>
      </p:sp>
    </p:spTree>
    <p:extLst>
      <p:ext uri="{BB962C8B-B14F-4D97-AF65-F5344CB8AC3E}">
        <p14:creationId xmlns:p14="http://schemas.microsoft.com/office/powerpoint/2010/main" val="29952836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2.wdp"/></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3.wdp"/></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4.wdp"/></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microsoft.com/office/2007/relationships/hdphoto" Target="../media/hdphoto9.wdp"/><Relationship Id="rId2" Type="http://schemas.openxmlformats.org/officeDocument/2006/relationships/image" Target="../media/image16.jpeg"/><Relationship Id="rId1" Type="http://schemas.openxmlformats.org/officeDocument/2006/relationships/slideLayout" Target="../slideLayouts/slideLayout2.xml"/><Relationship Id="rId5" Type="http://schemas.microsoft.com/office/2007/relationships/hdphoto" Target="../media/hdphoto10.wdp"/><Relationship Id="rId4" Type="http://schemas.openxmlformats.org/officeDocument/2006/relationships/image" Target="../media/image17.jpe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6000" b="1" dirty="0">
                <a:solidFill>
                  <a:srgbClr val="FF0000"/>
                </a:solidFill>
              </a:rPr>
              <a:t>Transaction Processing</a:t>
            </a:r>
          </a:p>
        </p:txBody>
      </p:sp>
      <p:sp>
        <p:nvSpPr>
          <p:cNvPr id="3" name="Subtitle 2"/>
          <p:cNvSpPr>
            <a:spLocks noGrp="1"/>
          </p:cNvSpPr>
          <p:nvPr>
            <p:ph type="subTitle" idx="1"/>
          </p:nvPr>
        </p:nvSpPr>
        <p:spPr>
          <a:xfrm>
            <a:off x="1371600" y="4343400"/>
            <a:ext cx="6400800" cy="1752600"/>
          </a:xfrm>
        </p:spPr>
        <p:txBody>
          <a:bodyPr>
            <a:normAutofit/>
          </a:bodyPr>
          <a:lstStyle/>
          <a:p>
            <a:endParaRPr lang="en-US" sz="3600" b="1" dirty="0">
              <a:solidFill>
                <a:schemeClr val="tx2"/>
              </a:solidFill>
            </a:endParaRPr>
          </a:p>
        </p:txBody>
      </p:sp>
    </p:spTree>
    <p:extLst>
      <p:ext uri="{BB962C8B-B14F-4D97-AF65-F5344CB8AC3E}">
        <p14:creationId xmlns:p14="http://schemas.microsoft.com/office/powerpoint/2010/main" val="1420924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066800"/>
            <a:ext cx="8229600" cy="5486400"/>
          </a:xfrm>
        </p:spPr>
        <p:txBody>
          <a:bodyPr>
            <a:normAutofit fontScale="77500" lnSpcReduction="20000"/>
          </a:bodyPr>
          <a:lstStyle/>
          <a:p>
            <a:pPr algn="just"/>
            <a:r>
              <a:rPr lang="en-US" b="1" dirty="0">
                <a:solidFill>
                  <a:schemeClr val="accent1">
                    <a:lumMod val="75000"/>
                  </a:schemeClr>
                </a:solidFill>
              </a:rPr>
              <a:t>Atomicity: </a:t>
            </a:r>
            <a:r>
              <a:rPr lang="en-US" dirty="0">
                <a:cs typeface="Times New Roman" pitchFamily="18" charset="0"/>
              </a:rPr>
              <a:t>Suppose that during the execution of T1, a power failure has occurred that prevented the T1 to complete successfully. The point of failure may be after the completion of Write(A) and before Write(B). It means that the changes in A are performed but not in B. Thus the values of account A and B are Rs.950 and Rs.2000 respectively. We have lost Rs.50 as a result of this failure.</a:t>
            </a:r>
          </a:p>
          <a:p>
            <a:pPr algn="just">
              <a:spcBef>
                <a:spcPct val="50000"/>
              </a:spcBef>
            </a:pPr>
            <a:r>
              <a:rPr lang="en-US" dirty="0">
                <a:cs typeface="Times New Roman" pitchFamily="18" charset="0"/>
              </a:rPr>
              <a:t>Now, our database is in inconsistent state.</a:t>
            </a:r>
          </a:p>
          <a:p>
            <a:pPr algn="just">
              <a:spcBef>
                <a:spcPct val="50000"/>
              </a:spcBef>
            </a:pPr>
            <a:r>
              <a:rPr lang="en-US" dirty="0">
                <a:cs typeface="Times New Roman" pitchFamily="18" charset="0"/>
              </a:rPr>
              <a:t>The reason for this inconsistent state is that our transaction is completed partially.</a:t>
            </a:r>
          </a:p>
          <a:p>
            <a:pPr algn="just">
              <a:spcBef>
                <a:spcPct val="50000"/>
              </a:spcBef>
            </a:pPr>
            <a:r>
              <a:rPr lang="en-US" dirty="0">
                <a:cs typeface="Times New Roman" pitchFamily="18" charset="0"/>
              </a:rPr>
              <a:t>In order to maintain atomicity of transaction, the database system keeps track of the old values of any write and if the transaction does not complete its execution, the old values are restored to make it appear as the transaction never executed.</a:t>
            </a:r>
          </a:p>
          <a:p>
            <a:pPr algn="just">
              <a:spcBef>
                <a:spcPct val="50000"/>
              </a:spcBef>
            </a:pPr>
            <a:endParaRPr lang="en-US" dirty="0">
              <a:cs typeface="Times New Roman" pitchFamily="18" charset="0"/>
            </a:endParaRPr>
          </a:p>
          <a:p>
            <a:endParaRPr lang="en-US" dirty="0"/>
          </a:p>
        </p:txBody>
      </p:sp>
    </p:spTree>
    <p:extLst>
      <p:ext uri="{BB962C8B-B14F-4D97-AF65-F5344CB8AC3E}">
        <p14:creationId xmlns:p14="http://schemas.microsoft.com/office/powerpoint/2010/main" val="3026744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92500" lnSpcReduction="10000"/>
          </a:bodyPr>
          <a:lstStyle/>
          <a:p>
            <a:pPr algn="just">
              <a:spcBef>
                <a:spcPct val="50000"/>
              </a:spcBef>
            </a:pPr>
            <a:r>
              <a:rPr lang="en-US" b="1" dirty="0">
                <a:solidFill>
                  <a:schemeClr val="accent1">
                    <a:lumMod val="75000"/>
                  </a:schemeClr>
                </a:solidFill>
                <a:cs typeface="Times New Roman" pitchFamily="18" charset="0"/>
              </a:rPr>
              <a:t>Consistency: </a:t>
            </a:r>
            <a:r>
              <a:rPr lang="en-US" dirty="0">
                <a:cs typeface="Times New Roman" pitchFamily="18" charset="0"/>
              </a:rPr>
              <a:t>The consistency requirement here is that the sum of A and B must be unchanged by the execution of the transaction. It can be verified easily that, if the database is consistent before an execution of the transaction, the database remains consistent after the execution of the transaction.</a:t>
            </a:r>
          </a:p>
          <a:p>
            <a:pPr algn="just">
              <a:spcBef>
                <a:spcPct val="50000"/>
              </a:spcBef>
            </a:pPr>
            <a:r>
              <a:rPr lang="en-US" dirty="0">
                <a:cs typeface="Times New Roman" pitchFamily="18" charset="0"/>
              </a:rPr>
              <a:t>Ensuring consistency for an individual transaction is the responsibility of the application programmer who codes the transaction.</a:t>
            </a:r>
          </a:p>
          <a:p>
            <a:endParaRPr lang="en-US" dirty="0"/>
          </a:p>
        </p:txBody>
      </p:sp>
    </p:spTree>
    <p:extLst>
      <p:ext uri="{BB962C8B-B14F-4D97-AF65-F5344CB8AC3E}">
        <p14:creationId xmlns:p14="http://schemas.microsoft.com/office/powerpoint/2010/main" val="38274932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pPr algn="just"/>
            <a:r>
              <a:rPr lang="en-US" b="1" dirty="0">
                <a:solidFill>
                  <a:schemeClr val="accent1">
                    <a:lumMod val="75000"/>
                  </a:schemeClr>
                </a:solidFill>
                <a:cs typeface="Times New Roman" pitchFamily="18" charset="0"/>
              </a:rPr>
              <a:t>Isolation: </a:t>
            </a:r>
            <a:r>
              <a:rPr lang="en-US" dirty="0">
                <a:cs typeface="Times New Roman" pitchFamily="18" charset="0"/>
              </a:rPr>
              <a:t>If several transactions are executed concurrently (or in parallel), then each transaction must behave as if it was executed in isolation. It means that concurrent execution does not result an inconsistent state.</a:t>
            </a:r>
          </a:p>
          <a:p>
            <a:pPr algn="just"/>
            <a:r>
              <a:rPr lang="en-US" dirty="0">
                <a:cs typeface="Times New Roman" pitchFamily="18" charset="0"/>
              </a:rPr>
              <a:t>For example, consider another transaction T2, which has to display the sum of account A and B. Then, its result should be Rs.3000.</a:t>
            </a:r>
          </a:p>
          <a:p>
            <a:endParaRPr lang="en-US" dirty="0"/>
          </a:p>
        </p:txBody>
      </p:sp>
    </p:spTree>
    <p:extLst>
      <p:ext uri="{BB962C8B-B14F-4D97-AF65-F5344CB8AC3E}">
        <p14:creationId xmlns:p14="http://schemas.microsoft.com/office/powerpoint/2010/main" val="10480516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1" name="Rectangle 2"/>
          <p:cNvSpPr>
            <a:spLocks noGrp="1" noChangeArrowheads="1"/>
          </p:cNvSpPr>
          <p:nvPr>
            <p:ph type="title"/>
          </p:nvPr>
        </p:nvSpPr>
        <p:spPr>
          <a:xfrm>
            <a:off x="457200" y="228600"/>
            <a:ext cx="8229600" cy="1143000"/>
          </a:xfrm>
        </p:spPr>
        <p:txBody>
          <a:bodyPr/>
          <a:lstStyle/>
          <a:p>
            <a:pPr eaLnBrk="1" hangingPunct="1"/>
            <a:r>
              <a:rPr lang="en-US"/>
              <a:t>Transaction Properties</a:t>
            </a:r>
          </a:p>
        </p:txBody>
      </p:sp>
      <p:sp>
        <p:nvSpPr>
          <p:cNvPr id="8198" name="Rectangle 3"/>
          <p:cNvSpPr>
            <a:spLocks noGrp="1" noChangeArrowheads="1"/>
          </p:cNvSpPr>
          <p:nvPr>
            <p:ph type="body" idx="1"/>
          </p:nvPr>
        </p:nvSpPr>
        <p:spPr>
          <a:xfrm>
            <a:off x="457200" y="1600200"/>
            <a:ext cx="8229600" cy="4953000"/>
          </a:xfrm>
        </p:spPr>
        <p:txBody>
          <a:bodyPr/>
          <a:lstStyle/>
          <a:p>
            <a:pPr algn="just">
              <a:spcBef>
                <a:spcPct val="50000"/>
              </a:spcBef>
            </a:pPr>
            <a:r>
              <a:rPr lang="en-US" sz="2800">
                <a:cs typeface="Times New Roman" pitchFamily="18" charset="0"/>
              </a:rPr>
              <a:t>Lets suppose that T1 and T2 perform concurrently, their schedule is shown below:</a:t>
            </a:r>
          </a:p>
          <a:p>
            <a:pPr algn="just">
              <a:spcBef>
                <a:spcPct val="50000"/>
              </a:spcBef>
            </a:pPr>
            <a:endParaRPr lang="en-US" sz="2800">
              <a:cs typeface="Times New Roman" pitchFamily="18" charset="0"/>
            </a:endParaRPr>
          </a:p>
        </p:txBody>
      </p:sp>
      <p:graphicFrame>
        <p:nvGraphicFramePr>
          <p:cNvPr id="9" name="Table 8"/>
          <p:cNvGraphicFramePr>
            <a:graphicFrameLocks noGrp="1"/>
          </p:cNvGraphicFramePr>
          <p:nvPr/>
        </p:nvGraphicFramePr>
        <p:xfrm>
          <a:off x="49213" y="2538413"/>
          <a:ext cx="9026525" cy="3927472"/>
        </p:xfrm>
        <a:graphic>
          <a:graphicData uri="http://schemas.openxmlformats.org/drawingml/2006/table">
            <a:tbl>
              <a:tblPr firstRow="1" bandRow="1">
                <a:tableStyleId>{00A15C55-8517-42AA-B614-E9B94910E393}</a:tableStyleId>
              </a:tblPr>
              <a:tblGrid>
                <a:gridCol w="1450692">
                  <a:extLst>
                    <a:ext uri="{9D8B030D-6E8A-4147-A177-3AD203B41FA5}">
                      <a16:colId xmlns:a16="http://schemas.microsoft.com/office/drawing/2014/main" val="20000"/>
                    </a:ext>
                  </a:extLst>
                </a:gridCol>
                <a:gridCol w="1692474">
                  <a:extLst>
                    <a:ext uri="{9D8B030D-6E8A-4147-A177-3AD203B41FA5}">
                      <a16:colId xmlns:a16="http://schemas.microsoft.com/office/drawing/2014/main" val="20001"/>
                    </a:ext>
                  </a:extLst>
                </a:gridCol>
                <a:gridCol w="5883359">
                  <a:extLst>
                    <a:ext uri="{9D8B030D-6E8A-4147-A177-3AD203B41FA5}">
                      <a16:colId xmlns:a16="http://schemas.microsoft.com/office/drawing/2014/main" val="20002"/>
                    </a:ext>
                  </a:extLst>
                </a:gridCol>
              </a:tblGrid>
              <a:tr h="396282">
                <a:tc>
                  <a:txBody>
                    <a:bodyPr/>
                    <a:lstStyle/>
                    <a:p>
                      <a:pPr algn="ctr"/>
                      <a:r>
                        <a:rPr lang="en-US" sz="2000" dirty="0"/>
                        <a:t>T1</a:t>
                      </a:r>
                    </a:p>
                  </a:txBody>
                  <a:tcPr marL="91443" marR="91443" marT="45725" marB="45725"/>
                </a:tc>
                <a:tc>
                  <a:txBody>
                    <a:bodyPr/>
                    <a:lstStyle/>
                    <a:p>
                      <a:pPr algn="ctr"/>
                      <a:r>
                        <a:rPr lang="en-US" sz="2000" dirty="0"/>
                        <a:t>T2</a:t>
                      </a:r>
                    </a:p>
                  </a:txBody>
                  <a:tcPr marL="91443" marR="91443" marT="45725" marB="45725"/>
                </a:tc>
                <a:tc>
                  <a:txBody>
                    <a:bodyPr/>
                    <a:lstStyle/>
                    <a:p>
                      <a:pPr algn="ctr"/>
                      <a:r>
                        <a:rPr lang="en-US" sz="2000" dirty="0"/>
                        <a:t>Status</a:t>
                      </a:r>
                    </a:p>
                  </a:txBody>
                  <a:tcPr marL="91443" marR="91443" marT="45725" marB="45725"/>
                </a:tc>
                <a:extLst>
                  <a:ext uri="{0D108BD9-81ED-4DB2-BD59-A6C34878D82A}">
                    <a16:rowId xmlns:a16="http://schemas.microsoft.com/office/drawing/2014/main" val="10000"/>
                  </a:ext>
                </a:extLst>
              </a:tr>
              <a:tr h="365798">
                <a:tc>
                  <a:txBody>
                    <a:bodyPr/>
                    <a:lstStyle/>
                    <a:p>
                      <a:r>
                        <a:rPr lang="en-US" sz="1800" b="1" dirty="0"/>
                        <a:t>Read (A, a)</a:t>
                      </a:r>
                    </a:p>
                  </a:txBody>
                  <a:tcPr marL="91443" marR="91443" marT="45725" marB="45725"/>
                </a:tc>
                <a:tc>
                  <a:txBody>
                    <a:bodyPr/>
                    <a:lstStyle/>
                    <a:p>
                      <a:endParaRPr lang="en-US" sz="1800" b="1" dirty="0"/>
                    </a:p>
                  </a:txBody>
                  <a:tcPr marL="91443" marR="91443" marT="45725" marB="45725"/>
                </a:tc>
                <a:tc>
                  <a:txBody>
                    <a:bodyPr/>
                    <a:lstStyle/>
                    <a:p>
                      <a:r>
                        <a:rPr lang="en-US" sz="1800" b="1" dirty="0"/>
                        <a:t>Value of A i.e.</a:t>
                      </a:r>
                      <a:r>
                        <a:rPr lang="en-US" sz="1800" b="1" baseline="0" dirty="0"/>
                        <a:t> 1000 is </a:t>
                      </a:r>
                      <a:r>
                        <a:rPr lang="en-US" sz="1800" b="1" dirty="0"/>
                        <a:t>copied to local variable a</a:t>
                      </a:r>
                    </a:p>
                  </a:txBody>
                  <a:tcPr marL="91443" marR="91443" marT="45725" marB="45725"/>
                </a:tc>
                <a:extLst>
                  <a:ext uri="{0D108BD9-81ED-4DB2-BD59-A6C34878D82A}">
                    <a16:rowId xmlns:a16="http://schemas.microsoft.com/office/drawing/2014/main" val="10001"/>
                  </a:ext>
                </a:extLst>
              </a:tr>
              <a:tr h="365798">
                <a:tc>
                  <a:txBody>
                    <a:bodyPr/>
                    <a:lstStyle/>
                    <a:p>
                      <a:r>
                        <a:rPr lang="en-US" sz="1800" b="1" dirty="0"/>
                        <a:t>a: a-50</a:t>
                      </a:r>
                    </a:p>
                  </a:txBody>
                  <a:tcPr marL="91443" marR="91443" marT="45725" marB="45725"/>
                </a:tc>
                <a:tc>
                  <a:txBody>
                    <a:bodyPr/>
                    <a:lstStyle/>
                    <a:p>
                      <a:endParaRPr lang="en-US" sz="1800" b="1" dirty="0"/>
                    </a:p>
                  </a:txBody>
                  <a:tcPr marL="91443" marR="91443" marT="45725" marB="45725"/>
                </a:tc>
                <a:tc>
                  <a:txBody>
                    <a:bodyPr/>
                    <a:lstStyle/>
                    <a:p>
                      <a:r>
                        <a:rPr lang="en-US" sz="1800" b="1" dirty="0"/>
                        <a:t>Local variable a =</a:t>
                      </a:r>
                      <a:r>
                        <a:rPr lang="en-US" sz="1800" b="1" baseline="0" dirty="0"/>
                        <a:t> 950</a:t>
                      </a:r>
                      <a:endParaRPr lang="en-US" sz="1800" b="1" dirty="0"/>
                    </a:p>
                  </a:txBody>
                  <a:tcPr marL="91443" marR="91443" marT="45725" marB="45725"/>
                </a:tc>
                <a:extLst>
                  <a:ext uri="{0D108BD9-81ED-4DB2-BD59-A6C34878D82A}">
                    <a16:rowId xmlns:a16="http://schemas.microsoft.com/office/drawing/2014/main" val="10002"/>
                  </a:ext>
                </a:extLst>
              </a:tr>
              <a:tr h="372333">
                <a:tc>
                  <a:txBody>
                    <a:bodyPr/>
                    <a:lstStyle/>
                    <a:p>
                      <a:r>
                        <a:rPr lang="en-US" sz="1800" b="1" dirty="0"/>
                        <a:t>Write (A,</a:t>
                      </a:r>
                      <a:r>
                        <a:rPr lang="en-US" sz="1800" b="1" baseline="0" dirty="0"/>
                        <a:t> a)</a:t>
                      </a:r>
                      <a:endParaRPr lang="en-US" sz="1800" b="1" dirty="0"/>
                    </a:p>
                  </a:txBody>
                  <a:tcPr marL="91443" marR="91443" marT="45725" marB="45725"/>
                </a:tc>
                <a:tc>
                  <a:txBody>
                    <a:bodyPr/>
                    <a:lstStyle/>
                    <a:p>
                      <a:endParaRPr lang="en-US" sz="1800" b="1" dirty="0"/>
                    </a:p>
                  </a:txBody>
                  <a:tcPr marL="91443" marR="91443" marT="45725" marB="45725"/>
                </a:tc>
                <a:tc>
                  <a:txBody>
                    <a:bodyPr/>
                    <a:lstStyle/>
                    <a:p>
                      <a:r>
                        <a:rPr lang="en-US" sz="1800" b="1" dirty="0"/>
                        <a:t>Value of local</a:t>
                      </a:r>
                      <a:r>
                        <a:rPr lang="en-US" sz="1800" b="1" baseline="0" dirty="0"/>
                        <a:t> variable a </a:t>
                      </a:r>
                      <a:r>
                        <a:rPr lang="en-US" sz="1800" b="1" dirty="0"/>
                        <a:t>950 is copied to database item A</a:t>
                      </a:r>
                    </a:p>
                  </a:txBody>
                  <a:tcPr marL="91443" marR="91443" marT="45725" marB="45725"/>
                </a:tc>
                <a:extLst>
                  <a:ext uri="{0D108BD9-81ED-4DB2-BD59-A6C34878D82A}">
                    <a16:rowId xmlns:a16="http://schemas.microsoft.com/office/drawing/2014/main" val="10003"/>
                  </a:ext>
                </a:extLst>
              </a:tr>
              <a:tr h="365798">
                <a:tc>
                  <a:txBody>
                    <a:bodyPr/>
                    <a:lstStyle/>
                    <a:p>
                      <a:endParaRPr lang="en-US" sz="1800" b="1" dirty="0"/>
                    </a:p>
                  </a:txBody>
                  <a:tcPr marL="91443" marR="91443" marT="45725" marB="45725"/>
                </a:tc>
                <a:tc>
                  <a:txBody>
                    <a:bodyPr/>
                    <a:lstStyle/>
                    <a:p>
                      <a:r>
                        <a:rPr lang="en-US" sz="1800" b="1" dirty="0"/>
                        <a:t>Read (A, a)</a:t>
                      </a:r>
                    </a:p>
                  </a:txBody>
                  <a:tcPr marL="91443" marR="91443" marT="45725" marB="45725"/>
                </a:tc>
                <a:tc>
                  <a:txBody>
                    <a:bodyPr/>
                    <a:lstStyle/>
                    <a:p>
                      <a:r>
                        <a:rPr lang="en-US" sz="1800" b="1" dirty="0"/>
                        <a:t>Value of database item A 950 is copied to a</a:t>
                      </a:r>
                    </a:p>
                  </a:txBody>
                  <a:tcPr marL="91443" marR="91443" marT="45725" marB="45725"/>
                </a:tc>
                <a:extLst>
                  <a:ext uri="{0D108BD9-81ED-4DB2-BD59-A6C34878D82A}">
                    <a16:rowId xmlns:a16="http://schemas.microsoft.com/office/drawing/2014/main" val="10004"/>
                  </a:ext>
                </a:extLst>
              </a:tr>
              <a:tr h="365798">
                <a:tc>
                  <a:txBody>
                    <a:bodyPr/>
                    <a:lstStyle/>
                    <a:p>
                      <a:endParaRPr lang="en-US" sz="1800" b="1" dirty="0"/>
                    </a:p>
                  </a:txBody>
                  <a:tcPr marL="91443" marR="91443" marT="45725" marB="45725"/>
                </a:tc>
                <a:tc>
                  <a:txBody>
                    <a:bodyPr/>
                    <a:lstStyle/>
                    <a:p>
                      <a:r>
                        <a:rPr lang="en-US" sz="1800" b="1" dirty="0"/>
                        <a:t>Read (B, b)</a:t>
                      </a:r>
                    </a:p>
                  </a:txBody>
                  <a:tcPr marL="91443" marR="91443" marT="45725" marB="45725"/>
                </a:tc>
                <a:tc>
                  <a:txBody>
                    <a:bodyPr/>
                    <a:lstStyle/>
                    <a:p>
                      <a:r>
                        <a:rPr lang="en-US" sz="1800" b="1" dirty="0"/>
                        <a:t>Value of database item B 2000 is copied to b</a:t>
                      </a:r>
                    </a:p>
                  </a:txBody>
                  <a:tcPr marL="91443" marR="91443" marT="45725" marB="45725"/>
                </a:tc>
                <a:extLst>
                  <a:ext uri="{0D108BD9-81ED-4DB2-BD59-A6C34878D82A}">
                    <a16:rowId xmlns:a16="http://schemas.microsoft.com/office/drawing/2014/main" val="10005"/>
                  </a:ext>
                </a:extLst>
              </a:tr>
              <a:tr h="365798">
                <a:tc>
                  <a:txBody>
                    <a:bodyPr/>
                    <a:lstStyle/>
                    <a:p>
                      <a:endParaRPr lang="en-US" sz="1800" b="1" dirty="0"/>
                    </a:p>
                  </a:txBody>
                  <a:tcPr marL="91443" marR="91443" marT="45725" marB="45725"/>
                </a:tc>
                <a:tc>
                  <a:txBody>
                    <a:bodyPr/>
                    <a:lstStyle/>
                    <a:p>
                      <a:r>
                        <a:rPr lang="en-US" sz="1800" b="1" dirty="0"/>
                        <a:t>Display (</a:t>
                      </a:r>
                      <a:r>
                        <a:rPr lang="en-US" sz="1800" b="1" dirty="0" err="1"/>
                        <a:t>a+b</a:t>
                      </a:r>
                      <a:r>
                        <a:rPr lang="en-US" sz="1800" b="1" dirty="0"/>
                        <a:t>)</a:t>
                      </a:r>
                    </a:p>
                  </a:txBody>
                  <a:tcPr marL="91443" marR="91443" marT="45725" marB="45725"/>
                </a:tc>
                <a:tc>
                  <a:txBody>
                    <a:bodyPr/>
                    <a:lstStyle/>
                    <a:p>
                      <a:r>
                        <a:rPr lang="en-US" sz="1800" b="1" dirty="0"/>
                        <a:t>2950 is displayed as sum of accounts A and B</a:t>
                      </a:r>
                    </a:p>
                  </a:txBody>
                  <a:tcPr marL="91443" marR="91443" marT="45725" marB="45725"/>
                </a:tc>
                <a:extLst>
                  <a:ext uri="{0D108BD9-81ED-4DB2-BD59-A6C34878D82A}">
                    <a16:rowId xmlns:a16="http://schemas.microsoft.com/office/drawing/2014/main" val="10006"/>
                  </a:ext>
                </a:extLst>
              </a:tr>
              <a:tr h="365798">
                <a:tc>
                  <a:txBody>
                    <a:bodyPr/>
                    <a:lstStyle/>
                    <a:p>
                      <a:r>
                        <a:rPr lang="en-US" sz="1800" b="1" dirty="0"/>
                        <a:t>Read (B, b)</a:t>
                      </a:r>
                    </a:p>
                  </a:txBody>
                  <a:tcPr marL="91443" marR="91443" marT="45725" marB="45725"/>
                </a:tc>
                <a:tc>
                  <a:txBody>
                    <a:bodyPr/>
                    <a:lstStyle/>
                    <a:p>
                      <a:endParaRPr lang="en-US" sz="1800" b="1" dirty="0"/>
                    </a:p>
                  </a:txBody>
                  <a:tcPr marL="91443" marR="91443" marT="45725" marB="45725"/>
                </a:tc>
                <a:tc>
                  <a:txBody>
                    <a:bodyPr/>
                    <a:lstStyle/>
                    <a:p>
                      <a:r>
                        <a:rPr lang="en-US" sz="1800" b="1" dirty="0"/>
                        <a:t>Value of data item B 2000 is copied to vocal variable</a:t>
                      </a:r>
                      <a:r>
                        <a:rPr lang="en-US" sz="1800" b="1" baseline="0" dirty="0"/>
                        <a:t> b</a:t>
                      </a:r>
                      <a:endParaRPr lang="en-US" sz="1800" b="1" dirty="0"/>
                    </a:p>
                  </a:txBody>
                  <a:tcPr marL="91443" marR="91443" marT="45725" marB="45725"/>
                </a:tc>
                <a:extLst>
                  <a:ext uri="{0D108BD9-81ED-4DB2-BD59-A6C34878D82A}">
                    <a16:rowId xmlns:a16="http://schemas.microsoft.com/office/drawing/2014/main" val="10007"/>
                  </a:ext>
                </a:extLst>
              </a:tr>
              <a:tr h="365798">
                <a:tc>
                  <a:txBody>
                    <a:bodyPr/>
                    <a:lstStyle/>
                    <a:p>
                      <a:r>
                        <a:rPr lang="en-US" sz="1800" b="1" dirty="0"/>
                        <a:t>b:</a:t>
                      </a:r>
                      <a:r>
                        <a:rPr lang="en-US" sz="1800" b="1" baseline="0" dirty="0"/>
                        <a:t> = b+50</a:t>
                      </a:r>
                      <a:endParaRPr lang="en-US" sz="1800" b="1" dirty="0"/>
                    </a:p>
                  </a:txBody>
                  <a:tcPr marL="91443" marR="91443" marT="45725" marB="45725"/>
                </a:tc>
                <a:tc>
                  <a:txBody>
                    <a:bodyPr/>
                    <a:lstStyle/>
                    <a:p>
                      <a:endParaRPr lang="en-US" sz="1800" b="1" dirty="0"/>
                    </a:p>
                  </a:txBody>
                  <a:tcPr marL="91443" marR="91443" marT="45725" marB="45725"/>
                </a:tc>
                <a:tc>
                  <a:txBody>
                    <a:bodyPr/>
                    <a:lstStyle/>
                    <a:p>
                      <a:r>
                        <a:rPr lang="en-US" sz="1800" b="1" dirty="0"/>
                        <a:t>Local</a:t>
                      </a:r>
                      <a:r>
                        <a:rPr lang="en-US" sz="1800" b="1" baseline="0" dirty="0"/>
                        <a:t> variable b = 2050</a:t>
                      </a:r>
                      <a:endParaRPr lang="en-US" sz="1800" b="1" dirty="0"/>
                    </a:p>
                  </a:txBody>
                  <a:tcPr marL="91443" marR="91443" marT="45725" marB="45725"/>
                </a:tc>
                <a:extLst>
                  <a:ext uri="{0D108BD9-81ED-4DB2-BD59-A6C34878D82A}">
                    <a16:rowId xmlns:a16="http://schemas.microsoft.com/office/drawing/2014/main" val="10008"/>
                  </a:ext>
                </a:extLst>
              </a:tr>
              <a:tr h="598271">
                <a:tc>
                  <a:txBody>
                    <a:bodyPr/>
                    <a:lstStyle/>
                    <a:p>
                      <a:r>
                        <a:rPr lang="en-US" sz="1800" b="1" dirty="0"/>
                        <a:t>Write</a:t>
                      </a:r>
                      <a:r>
                        <a:rPr lang="en-US" sz="1800" b="1" baseline="0" dirty="0"/>
                        <a:t> (B, b)</a:t>
                      </a:r>
                      <a:endParaRPr lang="en-US" sz="1800" b="1" dirty="0"/>
                    </a:p>
                  </a:txBody>
                  <a:tcPr marL="91443" marR="91443" marT="45725" marB="45725"/>
                </a:tc>
                <a:tc>
                  <a:txBody>
                    <a:bodyPr/>
                    <a:lstStyle/>
                    <a:p>
                      <a:endParaRPr lang="en-US" sz="1800" b="1" dirty="0"/>
                    </a:p>
                  </a:txBody>
                  <a:tcPr marL="91443" marR="91443" marT="45725" marB="45725"/>
                </a:tc>
                <a:tc>
                  <a:txBody>
                    <a:bodyPr/>
                    <a:lstStyle/>
                    <a:p>
                      <a:r>
                        <a:rPr lang="en-US" sz="1800" b="1" dirty="0"/>
                        <a:t>Value of local variable b 2050 is copied to database item B</a:t>
                      </a:r>
                    </a:p>
                  </a:txBody>
                  <a:tcPr marL="91443" marR="91443" marT="45725" marB="45725"/>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8926570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8198">
                                            <p:txEl>
                                              <p:pRg st="0" end="0"/>
                                            </p:txEl>
                                          </p:spTgt>
                                        </p:tgtEl>
                                        <p:attrNameLst>
                                          <p:attrName>style.visibility</p:attrName>
                                        </p:attrNameLst>
                                      </p:cBhvr>
                                      <p:to>
                                        <p:strVal val="visible"/>
                                      </p:to>
                                    </p:set>
                                    <p:animEffect transition="in" filter="randombar(horizontal)">
                                      <p:cBhvr>
                                        <p:cTn id="7" dur="500"/>
                                        <p:tgtEl>
                                          <p:spTgt spid="8198">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8" presetClass="entr" presetSubtype="12"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strips(downLeft)">
                                      <p:cBhvr>
                                        <p:cTn id="12"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8"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b="1" dirty="0">
                <a:solidFill>
                  <a:schemeClr val="accent1">
                    <a:lumMod val="75000"/>
                  </a:schemeClr>
                </a:solidFill>
                <a:cs typeface="Times New Roman" pitchFamily="18" charset="0"/>
              </a:rPr>
              <a:t>Durability: </a:t>
            </a:r>
            <a:r>
              <a:rPr lang="en-US" dirty="0">
                <a:cs typeface="Times New Roman" pitchFamily="18" charset="0"/>
              </a:rPr>
              <a:t>Once the execution of the transaction completes successfully, and the user who initiated the transaction has been notified that the transfer of funds has taken place, it must be the case that no system failure will result in a loss of data corresponding to this transfer of funds. </a:t>
            </a:r>
          </a:p>
          <a:p>
            <a:endParaRPr lang="en-US" dirty="0"/>
          </a:p>
        </p:txBody>
      </p:sp>
    </p:spTree>
    <p:extLst>
      <p:ext uri="{BB962C8B-B14F-4D97-AF65-F5344CB8AC3E}">
        <p14:creationId xmlns:p14="http://schemas.microsoft.com/office/powerpoint/2010/main" val="32381280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Transaction States</a:t>
            </a:r>
          </a:p>
        </p:txBody>
      </p:sp>
      <p:sp>
        <p:nvSpPr>
          <p:cNvPr id="3" name="Content Placeholder 2"/>
          <p:cNvSpPr>
            <a:spLocks noGrp="1"/>
          </p:cNvSpPr>
          <p:nvPr>
            <p:ph idx="1"/>
          </p:nvPr>
        </p:nvSpPr>
        <p:spPr>
          <a:xfrm>
            <a:off x="457200" y="1219200"/>
            <a:ext cx="8229600" cy="5181600"/>
          </a:xfrm>
        </p:spPr>
        <p:txBody>
          <a:bodyPr>
            <a:normAutofit fontScale="77500" lnSpcReduction="20000"/>
          </a:bodyPr>
          <a:lstStyle/>
          <a:p>
            <a:endParaRPr lang="en-US" dirty="0">
              <a:solidFill>
                <a:srgbClr val="FF0000"/>
              </a:solidFill>
            </a:endParaRPr>
          </a:p>
          <a:p>
            <a:r>
              <a:rPr lang="en-US" b="1" dirty="0">
                <a:solidFill>
                  <a:srgbClr val="FF0000"/>
                </a:solidFill>
              </a:rPr>
              <a:t>Active state</a:t>
            </a:r>
            <a:r>
              <a:rPr lang="en-US" dirty="0">
                <a:solidFill>
                  <a:srgbClr val="FF0000"/>
                </a:solidFill>
              </a:rPr>
              <a:t>– </a:t>
            </a:r>
            <a:r>
              <a:rPr lang="en-US" dirty="0"/>
              <a:t>the initial state; the transaction stays in this state while it is executing .</a:t>
            </a:r>
          </a:p>
          <a:p>
            <a:r>
              <a:rPr lang="en-US" b="1" dirty="0">
                <a:solidFill>
                  <a:srgbClr val="FF0000"/>
                </a:solidFill>
              </a:rPr>
              <a:t>Partially committed state</a:t>
            </a:r>
            <a:r>
              <a:rPr lang="en-US" dirty="0">
                <a:solidFill>
                  <a:srgbClr val="FF0000"/>
                </a:solidFill>
              </a:rPr>
              <a:t>– </a:t>
            </a:r>
            <a:r>
              <a:rPr lang="en-US" dirty="0"/>
              <a:t>after the final statement has been executed. </a:t>
            </a:r>
          </a:p>
          <a:p>
            <a:r>
              <a:rPr lang="en-US" b="1" dirty="0">
                <a:solidFill>
                  <a:srgbClr val="FF0000"/>
                </a:solidFill>
              </a:rPr>
              <a:t>Failed state </a:t>
            </a:r>
            <a:r>
              <a:rPr lang="en-US" sz="2800" b="1" dirty="0">
                <a:solidFill>
                  <a:srgbClr val="FF0000"/>
                </a:solidFill>
              </a:rPr>
              <a:t>-- </a:t>
            </a:r>
            <a:r>
              <a:rPr lang="en-US" dirty="0"/>
              <a:t>after the discovery that normal execution can no longer proceed. </a:t>
            </a:r>
          </a:p>
          <a:p>
            <a:r>
              <a:rPr lang="en-US" b="1" dirty="0">
                <a:solidFill>
                  <a:srgbClr val="FF0000"/>
                </a:solidFill>
              </a:rPr>
              <a:t>Aborted state</a:t>
            </a:r>
            <a:r>
              <a:rPr lang="en-US" dirty="0">
                <a:solidFill>
                  <a:srgbClr val="FF0000"/>
                </a:solidFill>
              </a:rPr>
              <a:t>– </a:t>
            </a:r>
            <a:r>
              <a:rPr lang="en-US" dirty="0"/>
              <a:t>after the transaction has been rolled back and the database restored to its state prior to the start of the transaction. Two options after it has been aborted: </a:t>
            </a:r>
          </a:p>
          <a:p>
            <a:pPr lvl="1"/>
            <a:r>
              <a:rPr lang="en-US" dirty="0"/>
              <a:t>restart the transaction can be done only if no internal logical error </a:t>
            </a:r>
          </a:p>
          <a:p>
            <a:pPr lvl="1"/>
            <a:r>
              <a:rPr lang="en-US" dirty="0"/>
              <a:t>kill the transaction </a:t>
            </a:r>
          </a:p>
          <a:p>
            <a:r>
              <a:rPr lang="en-US" b="1" dirty="0">
                <a:solidFill>
                  <a:srgbClr val="FF0000"/>
                </a:solidFill>
              </a:rPr>
              <a:t>Committed state </a:t>
            </a:r>
            <a:r>
              <a:rPr lang="en-US" dirty="0">
                <a:solidFill>
                  <a:srgbClr val="FF0000"/>
                </a:solidFill>
              </a:rPr>
              <a:t>– </a:t>
            </a:r>
            <a:r>
              <a:rPr lang="en-US" dirty="0"/>
              <a:t>after successful completion</a:t>
            </a:r>
          </a:p>
          <a:p>
            <a:endParaRPr lang="en-US" dirty="0"/>
          </a:p>
        </p:txBody>
      </p:sp>
    </p:spTree>
    <p:extLst>
      <p:ext uri="{BB962C8B-B14F-4D97-AF65-F5344CB8AC3E}">
        <p14:creationId xmlns:p14="http://schemas.microsoft.com/office/powerpoint/2010/main" val="27195695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State Transition Diagram </a:t>
            </a:r>
          </a:p>
        </p:txBody>
      </p:sp>
      <p:pic>
        <p:nvPicPr>
          <p:cNvPr id="4" name="Picture 3" descr="fig17_04"/>
          <p:cNvPicPr>
            <a:picLocks noChangeAspect="1" noChangeArrowheads="1"/>
          </p:cNvPicPr>
          <p:nvPr/>
        </p:nvPicPr>
        <p:blipFill rotWithShape="1">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rcRect l="9249"/>
          <a:stretch/>
        </p:blipFill>
        <p:spPr bwMode="auto">
          <a:xfrm>
            <a:off x="533400" y="2057400"/>
            <a:ext cx="8077200" cy="32004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533400" y="3657600"/>
            <a:ext cx="1066800" cy="1295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664028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Concurrent Executions </a:t>
            </a:r>
            <a:endParaRPr lang="en-US" dirty="0">
              <a:solidFill>
                <a:schemeClr val="accent1">
                  <a:lumMod val="75000"/>
                </a:schemeClr>
              </a:solidFill>
            </a:endParaRPr>
          </a:p>
        </p:txBody>
      </p:sp>
      <p:sp>
        <p:nvSpPr>
          <p:cNvPr id="3" name="Content Placeholder 2"/>
          <p:cNvSpPr>
            <a:spLocks noGrp="1"/>
          </p:cNvSpPr>
          <p:nvPr>
            <p:ph idx="1"/>
          </p:nvPr>
        </p:nvSpPr>
        <p:spPr>
          <a:xfrm>
            <a:off x="457200" y="1295400"/>
            <a:ext cx="8229600" cy="5257800"/>
          </a:xfrm>
        </p:spPr>
        <p:txBody>
          <a:bodyPr>
            <a:normAutofit fontScale="92500" lnSpcReduction="20000"/>
          </a:bodyPr>
          <a:lstStyle/>
          <a:p>
            <a:pPr algn="just"/>
            <a:r>
              <a:rPr lang="en-US" dirty="0"/>
              <a:t>Multiple transactions are allowed to run concurrently in the system. </a:t>
            </a:r>
          </a:p>
          <a:p>
            <a:pPr algn="just"/>
            <a:r>
              <a:rPr lang="en-US" dirty="0">
                <a:solidFill>
                  <a:srgbClr val="FF0000"/>
                </a:solidFill>
              </a:rPr>
              <a:t>Advantages are: </a:t>
            </a:r>
          </a:p>
          <a:p>
            <a:pPr lvl="1" algn="just"/>
            <a:r>
              <a:rPr lang="en-US" b="1" dirty="0"/>
              <a:t>increased processor and disk utilization</a:t>
            </a:r>
            <a:r>
              <a:rPr lang="en-US" dirty="0"/>
              <a:t>, leading to better transaction </a:t>
            </a:r>
            <a:r>
              <a:rPr lang="en-US" i="1" dirty="0"/>
              <a:t>throughput </a:t>
            </a:r>
          </a:p>
          <a:p>
            <a:pPr lvl="2" algn="just"/>
            <a:r>
              <a:rPr lang="en-US" dirty="0">
                <a:solidFill>
                  <a:schemeClr val="accent1">
                    <a:lumMod val="75000"/>
                  </a:schemeClr>
                </a:solidFill>
              </a:rPr>
              <a:t>E.g. one transaction can be using the CPU while another is reading from or writing to the disk </a:t>
            </a:r>
            <a:endParaRPr lang="en-US" i="1" dirty="0">
              <a:solidFill>
                <a:schemeClr val="accent1">
                  <a:lumMod val="75000"/>
                </a:schemeClr>
              </a:solidFill>
            </a:endParaRPr>
          </a:p>
          <a:p>
            <a:pPr lvl="1" algn="just"/>
            <a:r>
              <a:rPr lang="en-US" b="1" dirty="0"/>
              <a:t>reduced average response time </a:t>
            </a:r>
            <a:r>
              <a:rPr lang="en-US" dirty="0"/>
              <a:t>for transactions: short transactions need not wait behind long ones. </a:t>
            </a:r>
          </a:p>
          <a:p>
            <a:pPr algn="just"/>
            <a:r>
              <a:rPr lang="en-US" b="1" dirty="0"/>
              <a:t>Concurrency control schemes </a:t>
            </a:r>
            <a:r>
              <a:rPr lang="en-US" dirty="0"/>
              <a:t>– mechanisms to achieve isolation that is, to control the interaction among the concurrent transactions in order to prevent them from destroying the consistency of the database </a:t>
            </a:r>
          </a:p>
          <a:p>
            <a:endParaRPr lang="en-US" dirty="0"/>
          </a:p>
          <a:p>
            <a:endParaRPr lang="en-US" dirty="0"/>
          </a:p>
          <a:p>
            <a:pPr lvl="1"/>
            <a:endParaRPr lang="en-US" dirty="0"/>
          </a:p>
          <a:p>
            <a:endParaRPr lang="en-US" dirty="0"/>
          </a:p>
        </p:txBody>
      </p:sp>
    </p:spTree>
    <p:extLst>
      <p:ext uri="{BB962C8B-B14F-4D97-AF65-F5344CB8AC3E}">
        <p14:creationId xmlns:p14="http://schemas.microsoft.com/office/powerpoint/2010/main" val="31437816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808038"/>
          </a:xfrm>
        </p:spPr>
        <p:txBody>
          <a:bodyPr>
            <a:normAutofit fontScale="90000"/>
          </a:bodyPr>
          <a:lstStyle/>
          <a:p>
            <a:r>
              <a:rPr lang="en-US" b="1" dirty="0">
                <a:solidFill>
                  <a:schemeClr val="accent1">
                    <a:lumMod val="75000"/>
                  </a:schemeClr>
                </a:solidFill>
              </a:rPr>
              <a:t>Why Concurrency Control is needed?</a:t>
            </a:r>
            <a:br>
              <a:rPr lang="en-US" b="1" dirty="0">
                <a:solidFill>
                  <a:schemeClr val="accent1">
                    <a:lumMod val="75000"/>
                  </a:schemeClr>
                </a:solidFill>
              </a:rPr>
            </a:br>
            <a:endParaRPr lang="en-US" b="1" dirty="0">
              <a:solidFill>
                <a:schemeClr val="accent1">
                  <a:lumMod val="75000"/>
                </a:schemeClr>
              </a:solidFill>
            </a:endParaRPr>
          </a:p>
        </p:txBody>
      </p:sp>
      <p:sp>
        <p:nvSpPr>
          <p:cNvPr id="3" name="Content Placeholder 2"/>
          <p:cNvSpPr>
            <a:spLocks noGrp="1"/>
          </p:cNvSpPr>
          <p:nvPr>
            <p:ph idx="1"/>
          </p:nvPr>
        </p:nvSpPr>
        <p:spPr>
          <a:xfrm>
            <a:off x="457200" y="1295400"/>
            <a:ext cx="8229600" cy="5410200"/>
          </a:xfrm>
        </p:spPr>
        <p:txBody>
          <a:bodyPr/>
          <a:lstStyle/>
          <a:p>
            <a:pPr algn="just">
              <a:lnSpc>
                <a:spcPct val="80000"/>
              </a:lnSpc>
            </a:pPr>
            <a:r>
              <a:rPr lang="en-US" sz="2400" b="1" dirty="0"/>
              <a:t>The Lost Update Problem</a:t>
            </a:r>
          </a:p>
          <a:p>
            <a:pPr lvl="1" algn="just">
              <a:lnSpc>
                <a:spcPct val="80000"/>
              </a:lnSpc>
            </a:pPr>
            <a:r>
              <a:rPr lang="en-US" sz="2400" dirty="0"/>
              <a:t>This occurs when two transactions that access the same database items have their operations interleaved in a way that makes the value of some database item incorrect. </a:t>
            </a:r>
          </a:p>
          <a:p>
            <a:pPr algn="just">
              <a:lnSpc>
                <a:spcPct val="80000"/>
              </a:lnSpc>
            </a:pPr>
            <a:r>
              <a:rPr lang="en-US" sz="2400" b="1" dirty="0"/>
              <a:t>The Temporary Update (or Dirty Read) Problem </a:t>
            </a:r>
          </a:p>
          <a:p>
            <a:pPr lvl="1" algn="just">
              <a:lnSpc>
                <a:spcPct val="80000"/>
              </a:lnSpc>
            </a:pPr>
            <a:r>
              <a:rPr lang="en-US" sz="2400" dirty="0"/>
              <a:t>This occurs when one transaction updates a database item and then the transaction fails for some reason </a:t>
            </a:r>
          </a:p>
          <a:p>
            <a:pPr lvl="1" algn="just">
              <a:lnSpc>
                <a:spcPct val="80000"/>
              </a:lnSpc>
            </a:pPr>
            <a:r>
              <a:rPr lang="en-US" sz="2400" dirty="0"/>
              <a:t>The updated item is accessed by another transaction before it is changed back to its original value. </a:t>
            </a:r>
          </a:p>
          <a:p>
            <a:pPr algn="just">
              <a:lnSpc>
                <a:spcPct val="80000"/>
              </a:lnSpc>
            </a:pPr>
            <a:r>
              <a:rPr lang="en-US" sz="2400" b="1" dirty="0"/>
              <a:t>The Incorrect Summary Problem</a:t>
            </a:r>
          </a:p>
          <a:p>
            <a:pPr lvl="1" algn="just">
              <a:lnSpc>
                <a:spcPct val="80000"/>
              </a:lnSpc>
            </a:pPr>
            <a:r>
              <a:rPr lang="en-US" sz="2400" dirty="0"/>
              <a:t>If one transaction is calculating an aggregate summary function on a number of records while other transactions are updating some of these records, the aggregate function may calculate some values before they are updated and others after they are updated. </a:t>
            </a:r>
          </a:p>
          <a:p>
            <a:pPr lvl="1">
              <a:lnSpc>
                <a:spcPct val="80000"/>
              </a:lnSpc>
            </a:pPr>
            <a:endParaRPr lang="en-US" sz="1900" dirty="0"/>
          </a:p>
          <a:p>
            <a:endParaRPr lang="en-US" dirty="0"/>
          </a:p>
        </p:txBody>
      </p:sp>
    </p:spTree>
    <p:extLst>
      <p:ext uri="{BB962C8B-B14F-4D97-AF65-F5344CB8AC3E}">
        <p14:creationId xmlns:p14="http://schemas.microsoft.com/office/powerpoint/2010/main" val="40000657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5"/>
          <p:cNvSpPr>
            <a:spLocks noGrp="1" noChangeArrowheads="1"/>
          </p:cNvSpPr>
          <p:nvPr>
            <p:ph type="title"/>
          </p:nvPr>
        </p:nvSpPr>
        <p:spPr>
          <a:xfrm>
            <a:off x="457200" y="609600"/>
            <a:ext cx="8229600" cy="1143000"/>
          </a:xfrm>
        </p:spPr>
        <p:txBody>
          <a:bodyPr>
            <a:normAutofit fontScale="90000"/>
          </a:bodyPr>
          <a:lstStyle/>
          <a:p>
            <a:pPr eaLnBrk="1" hangingPunct="1"/>
            <a:r>
              <a:rPr lang="en-US" b="1" dirty="0">
                <a:solidFill>
                  <a:schemeClr val="accent1">
                    <a:lumMod val="75000"/>
                  </a:schemeClr>
                </a:solidFill>
              </a:rPr>
              <a:t>Concurrent execution is uncontrolled: (a) The lost update problem. </a:t>
            </a:r>
          </a:p>
        </p:txBody>
      </p:sp>
      <p:pic>
        <p:nvPicPr>
          <p:cNvPr id="13316" name="Picture 9" descr="fig17_03a"/>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rcRect t="20464"/>
          <a:stretch/>
        </p:blipFill>
        <p:spPr bwMode="auto">
          <a:xfrm>
            <a:off x="457200" y="2590800"/>
            <a:ext cx="8534400" cy="3748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7463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Transaction</a:t>
            </a:r>
            <a:r>
              <a:rPr lang="en-US" dirty="0"/>
              <a:t> </a:t>
            </a:r>
            <a:r>
              <a:rPr lang="en-US" b="1" dirty="0">
                <a:solidFill>
                  <a:schemeClr val="accent1">
                    <a:lumMod val="75000"/>
                  </a:schemeClr>
                </a:solidFill>
              </a:rPr>
              <a:t>Processing Systems</a:t>
            </a:r>
          </a:p>
        </p:txBody>
      </p:sp>
      <p:sp>
        <p:nvSpPr>
          <p:cNvPr id="3" name="Content Placeholder 2"/>
          <p:cNvSpPr>
            <a:spLocks noGrp="1"/>
          </p:cNvSpPr>
          <p:nvPr>
            <p:ph idx="1"/>
          </p:nvPr>
        </p:nvSpPr>
        <p:spPr/>
        <p:txBody>
          <a:bodyPr/>
          <a:lstStyle/>
          <a:p>
            <a:pPr algn="just"/>
            <a:r>
              <a:rPr lang="en-US" b="1" dirty="0">
                <a:solidFill>
                  <a:srgbClr val="FF0000"/>
                </a:solidFill>
              </a:rPr>
              <a:t>Transaction Processing Systems </a:t>
            </a:r>
            <a:r>
              <a:rPr lang="en-US" dirty="0"/>
              <a:t>are the systems with large databases and hundreds of concurrent users executing database transactions.</a:t>
            </a:r>
          </a:p>
          <a:p>
            <a:pPr algn="just"/>
            <a:r>
              <a:rPr lang="en-US" dirty="0"/>
              <a:t>For example airline reservations, banking, stock markets, etc.</a:t>
            </a:r>
          </a:p>
        </p:txBody>
      </p:sp>
    </p:spTree>
    <p:extLst>
      <p:ext uri="{BB962C8B-B14F-4D97-AF65-F5344CB8AC3E}">
        <p14:creationId xmlns:p14="http://schemas.microsoft.com/office/powerpoint/2010/main" val="5783031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5"/>
          <p:cNvSpPr>
            <a:spLocks noGrp="1" noChangeArrowheads="1"/>
          </p:cNvSpPr>
          <p:nvPr>
            <p:ph type="title"/>
          </p:nvPr>
        </p:nvSpPr>
        <p:spPr>
          <a:xfrm>
            <a:off x="457200" y="457200"/>
            <a:ext cx="8229600" cy="1143000"/>
          </a:xfrm>
        </p:spPr>
        <p:txBody>
          <a:bodyPr>
            <a:normAutofit fontScale="90000"/>
          </a:bodyPr>
          <a:lstStyle/>
          <a:p>
            <a:pPr eaLnBrk="1" hangingPunct="1"/>
            <a:r>
              <a:rPr lang="en-US" b="1" dirty="0">
                <a:solidFill>
                  <a:schemeClr val="accent1">
                    <a:lumMod val="75000"/>
                  </a:schemeClr>
                </a:solidFill>
              </a:rPr>
              <a:t>Concurrent execution is uncontrolled: (b) The temporary update problem.</a:t>
            </a:r>
          </a:p>
        </p:txBody>
      </p:sp>
      <p:pic>
        <p:nvPicPr>
          <p:cNvPr id="14340" name="Picture 10" descr="fig17_03b"/>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rcRect t="19318" b="5384"/>
          <a:stretch/>
        </p:blipFill>
        <p:spPr bwMode="auto">
          <a:xfrm>
            <a:off x="381000" y="2514600"/>
            <a:ext cx="8534400" cy="3265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315064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Rectangle 5"/>
          <p:cNvSpPr>
            <a:spLocks noGrp="1" noChangeArrowheads="1"/>
          </p:cNvSpPr>
          <p:nvPr>
            <p:ph type="title"/>
          </p:nvPr>
        </p:nvSpPr>
        <p:spPr>
          <a:xfrm>
            <a:off x="432179" y="685800"/>
            <a:ext cx="8229600" cy="1143000"/>
          </a:xfrm>
        </p:spPr>
        <p:txBody>
          <a:bodyPr>
            <a:normAutofit fontScale="90000"/>
          </a:bodyPr>
          <a:lstStyle/>
          <a:p>
            <a:pPr eaLnBrk="1" hangingPunct="1"/>
            <a:r>
              <a:rPr lang="en-US" b="1" dirty="0">
                <a:solidFill>
                  <a:schemeClr val="accent1">
                    <a:lumMod val="75000"/>
                  </a:schemeClr>
                </a:solidFill>
              </a:rPr>
              <a:t>Concurrent execution is uncontrolled: (c) The incorrect summary problem.</a:t>
            </a:r>
          </a:p>
        </p:txBody>
      </p:sp>
      <p:pic>
        <p:nvPicPr>
          <p:cNvPr id="15364" name="Picture 9" descr="fig17_03c"/>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rcRect t="14827"/>
          <a:stretch/>
        </p:blipFill>
        <p:spPr bwMode="auto">
          <a:xfrm>
            <a:off x="457200" y="2552131"/>
            <a:ext cx="8382000" cy="38407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81304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Schedules </a:t>
            </a:r>
            <a:endParaRPr lang="en-US" dirty="0">
              <a:solidFill>
                <a:schemeClr val="accent1">
                  <a:lumMod val="75000"/>
                </a:schemeClr>
              </a:solidFill>
            </a:endParaRPr>
          </a:p>
        </p:txBody>
      </p:sp>
      <p:sp>
        <p:nvSpPr>
          <p:cNvPr id="3" name="Content Placeholder 2"/>
          <p:cNvSpPr>
            <a:spLocks noGrp="1"/>
          </p:cNvSpPr>
          <p:nvPr>
            <p:ph idx="1"/>
          </p:nvPr>
        </p:nvSpPr>
        <p:spPr>
          <a:xfrm>
            <a:off x="457200" y="1219200"/>
            <a:ext cx="8458200" cy="5334000"/>
          </a:xfrm>
        </p:spPr>
        <p:txBody>
          <a:bodyPr>
            <a:normAutofit fontScale="85000" lnSpcReduction="20000"/>
          </a:bodyPr>
          <a:lstStyle/>
          <a:p>
            <a:pPr algn="just"/>
            <a:endParaRPr lang="en-US" dirty="0"/>
          </a:p>
          <a:p>
            <a:pPr algn="just"/>
            <a:r>
              <a:rPr lang="en-US" b="1" dirty="0"/>
              <a:t>Schedule </a:t>
            </a:r>
            <a:r>
              <a:rPr lang="en-US" dirty="0"/>
              <a:t>– a sequences of instructions that specify the chronological order in which instructions of concurrent transactions are executed </a:t>
            </a:r>
          </a:p>
          <a:p>
            <a:pPr lvl="1" algn="just"/>
            <a:r>
              <a:rPr lang="en-US" dirty="0"/>
              <a:t>a schedule for a set of transactions must consist of all instructions of those transactions </a:t>
            </a:r>
          </a:p>
          <a:p>
            <a:pPr lvl="1" algn="just"/>
            <a:r>
              <a:rPr lang="en-US" dirty="0"/>
              <a:t>must preserve the order in which the instructions appear in each individual transaction. </a:t>
            </a:r>
          </a:p>
          <a:p>
            <a:pPr algn="just"/>
            <a:r>
              <a:rPr lang="en-US" dirty="0"/>
              <a:t>A transaction that successfully completes its execution will have a commit instructions as the last statement</a:t>
            </a:r>
          </a:p>
          <a:p>
            <a:pPr lvl="1" algn="just"/>
            <a:r>
              <a:rPr lang="en-US" dirty="0"/>
              <a:t> by default transaction assumed to execute commit instruction as its last step </a:t>
            </a:r>
          </a:p>
          <a:p>
            <a:pPr algn="just"/>
            <a:r>
              <a:rPr lang="en-US" dirty="0"/>
              <a:t>A transaction that fails to successfully complete its execution will have an abort instruction as the last statement </a:t>
            </a:r>
          </a:p>
          <a:p>
            <a:endParaRPr lang="en-US" dirty="0"/>
          </a:p>
        </p:txBody>
      </p:sp>
    </p:spTree>
    <p:extLst>
      <p:ext uri="{BB962C8B-B14F-4D97-AF65-F5344CB8AC3E}">
        <p14:creationId xmlns:p14="http://schemas.microsoft.com/office/powerpoint/2010/main" val="31146570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7" name="Rectangle 2"/>
          <p:cNvSpPr>
            <a:spLocks noGrp="1" noChangeArrowheads="1"/>
          </p:cNvSpPr>
          <p:nvPr>
            <p:ph type="title"/>
          </p:nvPr>
        </p:nvSpPr>
        <p:spPr>
          <a:xfrm>
            <a:off x="685800" y="228600"/>
            <a:ext cx="8229600" cy="1143000"/>
          </a:xfrm>
        </p:spPr>
        <p:txBody>
          <a:bodyPr/>
          <a:lstStyle/>
          <a:p>
            <a:pPr eaLnBrk="1" hangingPunct="1"/>
            <a:r>
              <a:rPr lang="en-US" b="1" dirty="0">
                <a:solidFill>
                  <a:schemeClr val="accent1">
                    <a:lumMod val="75000"/>
                  </a:schemeClr>
                </a:solidFill>
              </a:rPr>
              <a:t>Scheduling of Transactions</a:t>
            </a:r>
          </a:p>
        </p:txBody>
      </p:sp>
      <p:sp>
        <p:nvSpPr>
          <p:cNvPr id="29702" name="Rectangle 3"/>
          <p:cNvSpPr>
            <a:spLocks noGrp="1" noChangeArrowheads="1"/>
          </p:cNvSpPr>
          <p:nvPr>
            <p:ph type="body" idx="1"/>
          </p:nvPr>
        </p:nvSpPr>
        <p:spPr>
          <a:xfrm>
            <a:off x="457200" y="1295400"/>
            <a:ext cx="8229600" cy="4953000"/>
          </a:xfrm>
        </p:spPr>
        <p:txBody>
          <a:bodyPr/>
          <a:lstStyle/>
          <a:p>
            <a:pPr algn="just">
              <a:spcBef>
                <a:spcPct val="50000"/>
              </a:spcBef>
            </a:pPr>
            <a:r>
              <a:rPr lang="en-US" b="1" dirty="0">
                <a:cs typeface="Times New Roman" pitchFamily="18" charset="0"/>
              </a:rPr>
              <a:t>Complete Schedule</a:t>
            </a:r>
            <a:r>
              <a:rPr lang="en-US" sz="2800" dirty="0">
                <a:cs typeface="Times New Roman" pitchFamily="18" charset="0"/>
              </a:rPr>
              <a:t>: A schedule that contains either an abort or a commit for each transaction whose actions are listed in it is called a complete schedule. </a:t>
            </a:r>
          </a:p>
          <a:p>
            <a:pPr algn="just">
              <a:spcBef>
                <a:spcPct val="50000"/>
              </a:spcBef>
            </a:pPr>
            <a:r>
              <a:rPr lang="en-US" b="1" dirty="0">
                <a:cs typeface="Times New Roman" pitchFamily="18" charset="0"/>
              </a:rPr>
              <a:t>Serial Schedule</a:t>
            </a:r>
            <a:r>
              <a:rPr lang="en-US" sz="2800" dirty="0">
                <a:cs typeface="Times New Roman" pitchFamily="18" charset="0"/>
              </a:rPr>
              <a:t>: Each serial schedule consists of a sequence of instructions from various transactions, where the instructions belonging to one single transaction appear together in that schedule. If the actions of different transactions are not interleaved, we call that schedule a serial schedule.</a:t>
            </a:r>
          </a:p>
          <a:p>
            <a:pPr marL="0" indent="0" algn="just">
              <a:spcBef>
                <a:spcPct val="50000"/>
              </a:spcBef>
              <a:buNone/>
            </a:pPr>
            <a:endParaRPr lang="en-US" sz="2800" dirty="0">
              <a:cs typeface="Times New Roman" pitchFamily="18" charset="0"/>
            </a:endParaRPr>
          </a:p>
          <a:p>
            <a:pPr algn="just">
              <a:spcBef>
                <a:spcPct val="50000"/>
              </a:spcBef>
            </a:pPr>
            <a:endParaRPr lang="en-US" sz="2800" dirty="0">
              <a:cs typeface="Times New Roman" pitchFamily="18" charset="0"/>
            </a:endParaRPr>
          </a:p>
          <a:p>
            <a:pPr algn="just">
              <a:spcBef>
                <a:spcPct val="50000"/>
              </a:spcBef>
            </a:pPr>
            <a:endParaRPr lang="en-US" sz="2800" dirty="0">
              <a:cs typeface="Times New Roman" pitchFamily="18" charset="0"/>
            </a:endParaRPr>
          </a:p>
          <a:p>
            <a:pPr algn="just">
              <a:spcBef>
                <a:spcPct val="50000"/>
              </a:spcBef>
            </a:pPr>
            <a:endParaRPr lang="en-US" sz="2800" dirty="0"/>
          </a:p>
        </p:txBody>
      </p:sp>
    </p:spTree>
    <p:extLst>
      <p:ext uri="{BB962C8B-B14F-4D97-AF65-F5344CB8AC3E}">
        <p14:creationId xmlns:p14="http://schemas.microsoft.com/office/powerpoint/2010/main" val="197308828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9702">
                                            <p:txEl>
                                              <p:pRg st="0" end="0"/>
                                            </p:txEl>
                                          </p:spTgt>
                                        </p:tgtEl>
                                        <p:attrNameLst>
                                          <p:attrName>style.visibility</p:attrName>
                                        </p:attrNameLst>
                                      </p:cBhvr>
                                      <p:to>
                                        <p:strVal val="visible"/>
                                      </p:to>
                                    </p:set>
                                    <p:animEffect transition="in" filter="blinds(horizontal)">
                                      <p:cBhvr>
                                        <p:cTn id="7" dur="500"/>
                                        <p:tgtEl>
                                          <p:spTgt spid="29702">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9702">
                                            <p:txEl>
                                              <p:pRg st="1" end="1"/>
                                            </p:txEl>
                                          </p:spTgt>
                                        </p:tgtEl>
                                        <p:attrNameLst>
                                          <p:attrName>style.visibility</p:attrName>
                                        </p:attrNameLst>
                                      </p:cBhvr>
                                      <p:to>
                                        <p:strVal val="visible"/>
                                      </p:to>
                                    </p:set>
                                    <p:animEffect transition="in" filter="blinds(horizontal)">
                                      <p:cBhvr>
                                        <p:cTn id="12" dur="500"/>
                                        <p:tgtEl>
                                          <p:spTgt spid="2970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702"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Schedule 1 </a:t>
            </a:r>
            <a:endParaRPr lang="en-US" dirty="0">
              <a:solidFill>
                <a:schemeClr val="accent1">
                  <a:lumMod val="75000"/>
                </a:schemeClr>
              </a:solidFill>
            </a:endParaRPr>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4440" t="22202" r="25840" b="9701"/>
          <a:stretch/>
        </p:blipFill>
        <p:spPr bwMode="auto">
          <a:xfrm>
            <a:off x="762000" y="1371600"/>
            <a:ext cx="7924800" cy="52339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596947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Schedule 2 </a:t>
            </a:r>
            <a:endParaRPr lang="en-US" dirty="0">
              <a:solidFill>
                <a:schemeClr val="accent1">
                  <a:lumMod val="75000"/>
                </a:schemeClr>
              </a:solidFill>
            </a:endParaRPr>
          </a:p>
        </p:txBody>
      </p:sp>
      <p:pic>
        <p:nvPicPr>
          <p:cNvPr id="205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4545" t="23508" r="35596" b="10261"/>
          <a:stretch/>
        </p:blipFill>
        <p:spPr bwMode="auto">
          <a:xfrm>
            <a:off x="1143000" y="1295400"/>
            <a:ext cx="7086600" cy="525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417310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Schedule 3 </a:t>
            </a:r>
            <a:endParaRPr lang="en-US" dirty="0">
              <a:solidFill>
                <a:schemeClr val="accent1">
                  <a:lumMod val="75000"/>
                </a:schemeClr>
              </a:solidFill>
            </a:endParaRPr>
          </a:p>
        </p:txBody>
      </p:sp>
      <p:pic>
        <p:nvPicPr>
          <p:cNvPr id="307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4964" t="22388" r="27519" b="10634"/>
          <a:stretch/>
        </p:blipFill>
        <p:spPr bwMode="auto">
          <a:xfrm>
            <a:off x="838200" y="1219200"/>
            <a:ext cx="76200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643037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Schedule 4 </a:t>
            </a:r>
            <a:endParaRPr lang="en-US" dirty="0">
              <a:solidFill>
                <a:schemeClr val="accent1">
                  <a:lumMod val="75000"/>
                </a:schemeClr>
              </a:solidFill>
            </a:endParaRPr>
          </a:p>
        </p:txBody>
      </p:sp>
      <p:pic>
        <p:nvPicPr>
          <p:cNvPr id="409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4964" t="22948" r="30561" b="10634"/>
          <a:stretch/>
        </p:blipFill>
        <p:spPr bwMode="auto">
          <a:xfrm>
            <a:off x="838200" y="1219200"/>
            <a:ext cx="7620000" cy="525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86672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9" name="Rectangle 2"/>
          <p:cNvSpPr>
            <a:spLocks noGrp="1" noChangeArrowheads="1"/>
          </p:cNvSpPr>
          <p:nvPr>
            <p:ph type="title"/>
          </p:nvPr>
        </p:nvSpPr>
        <p:spPr>
          <a:xfrm>
            <a:off x="685800" y="228600"/>
            <a:ext cx="8229600" cy="1143000"/>
          </a:xfrm>
        </p:spPr>
        <p:txBody>
          <a:bodyPr/>
          <a:lstStyle/>
          <a:p>
            <a:pPr eaLnBrk="1" hangingPunct="1"/>
            <a:r>
              <a:rPr lang="en-US" b="1" dirty="0">
                <a:solidFill>
                  <a:schemeClr val="accent1">
                    <a:lumMod val="75000"/>
                  </a:schemeClr>
                </a:solidFill>
              </a:rPr>
              <a:t>Scheduling of Transactions</a:t>
            </a:r>
          </a:p>
        </p:txBody>
      </p:sp>
      <p:sp>
        <p:nvSpPr>
          <p:cNvPr id="32774" name="Rectangle 3"/>
          <p:cNvSpPr>
            <a:spLocks noGrp="1" noChangeArrowheads="1"/>
          </p:cNvSpPr>
          <p:nvPr>
            <p:ph type="body" idx="1"/>
          </p:nvPr>
        </p:nvSpPr>
        <p:spPr>
          <a:xfrm>
            <a:off x="457200" y="1447800"/>
            <a:ext cx="8229600" cy="4953000"/>
          </a:xfrm>
        </p:spPr>
        <p:txBody>
          <a:bodyPr/>
          <a:lstStyle/>
          <a:p>
            <a:pPr algn="just">
              <a:spcBef>
                <a:spcPct val="50000"/>
              </a:spcBef>
            </a:pPr>
            <a:r>
              <a:rPr lang="en-US" b="1" dirty="0" err="1">
                <a:cs typeface="Times New Roman" pitchFamily="18" charset="0"/>
              </a:rPr>
              <a:t>Serializiable</a:t>
            </a:r>
            <a:r>
              <a:rPr lang="en-US" b="1" dirty="0">
                <a:cs typeface="Times New Roman" pitchFamily="18" charset="0"/>
              </a:rPr>
              <a:t> Schedule</a:t>
            </a:r>
            <a:r>
              <a:rPr lang="en-US" sz="2800" b="1" dirty="0">
                <a:cs typeface="Times New Roman" pitchFamily="18" charset="0"/>
              </a:rPr>
              <a:t>: </a:t>
            </a:r>
            <a:r>
              <a:rPr lang="en-US" sz="2800" dirty="0">
                <a:cs typeface="Times New Roman" pitchFamily="18" charset="0"/>
              </a:rPr>
              <a:t>A non-serial schedule that is equivalent to some serial execution of transactions is called a </a:t>
            </a:r>
            <a:r>
              <a:rPr lang="en-US" sz="2800" dirty="0" err="1">
                <a:cs typeface="Times New Roman" pitchFamily="18" charset="0"/>
              </a:rPr>
              <a:t>serializiable</a:t>
            </a:r>
            <a:r>
              <a:rPr lang="en-US" sz="2800" dirty="0">
                <a:cs typeface="Times New Roman" pitchFamily="18" charset="0"/>
              </a:rPr>
              <a:t> schedule. </a:t>
            </a:r>
          </a:p>
          <a:p>
            <a:pPr algn="just">
              <a:spcBef>
                <a:spcPct val="50000"/>
              </a:spcBef>
            </a:pPr>
            <a:r>
              <a:rPr lang="en-US" sz="2800" dirty="0">
                <a:cs typeface="Times New Roman" pitchFamily="18" charset="0"/>
              </a:rPr>
              <a:t>For example schedule-3 is </a:t>
            </a:r>
            <a:r>
              <a:rPr lang="en-US" sz="2800" dirty="0" err="1">
                <a:cs typeface="Times New Roman" pitchFamily="18" charset="0"/>
              </a:rPr>
              <a:t>serializable</a:t>
            </a:r>
            <a:r>
              <a:rPr lang="en-US" sz="2800" dirty="0">
                <a:cs typeface="Times New Roman" pitchFamily="18" charset="0"/>
              </a:rPr>
              <a:t> schedule, which is equivalent to schedule-1 and schedule-2.</a:t>
            </a:r>
          </a:p>
          <a:p>
            <a:pPr algn="just">
              <a:spcBef>
                <a:spcPct val="50000"/>
              </a:spcBef>
            </a:pPr>
            <a:r>
              <a:rPr lang="en-US" sz="2800" dirty="0">
                <a:cs typeface="Times New Roman" pitchFamily="18" charset="0"/>
              </a:rPr>
              <a:t>The objective of </a:t>
            </a:r>
            <a:r>
              <a:rPr lang="en-US" sz="2800" dirty="0" err="1">
                <a:cs typeface="Times New Roman" pitchFamily="18" charset="0"/>
              </a:rPr>
              <a:t>serializability</a:t>
            </a:r>
            <a:r>
              <a:rPr lang="en-US" sz="2800" dirty="0">
                <a:cs typeface="Times New Roman" pitchFamily="18" charset="0"/>
              </a:rPr>
              <a:t> is to find non-serial schedules that allow transactions to execute concurrently without interfering with one another, and thereby produce a database state that could be produced by a serial execution. </a:t>
            </a:r>
            <a:endParaRPr lang="en-US" sz="2800" dirty="0"/>
          </a:p>
        </p:txBody>
      </p:sp>
    </p:spTree>
    <p:extLst>
      <p:ext uri="{BB962C8B-B14F-4D97-AF65-F5344CB8AC3E}">
        <p14:creationId xmlns:p14="http://schemas.microsoft.com/office/powerpoint/2010/main" val="191749399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2774">
                                            <p:txEl>
                                              <p:pRg st="0" end="0"/>
                                            </p:txEl>
                                          </p:spTgt>
                                        </p:tgtEl>
                                        <p:attrNameLst>
                                          <p:attrName>style.visibility</p:attrName>
                                        </p:attrNameLst>
                                      </p:cBhvr>
                                      <p:to>
                                        <p:strVal val="visible"/>
                                      </p:to>
                                    </p:set>
                                    <p:animEffect transition="in" filter="blinds(horizontal)">
                                      <p:cBhvr>
                                        <p:cTn id="7" dur="500"/>
                                        <p:tgtEl>
                                          <p:spTgt spid="3277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2774">
                                            <p:txEl>
                                              <p:pRg st="1" end="1"/>
                                            </p:txEl>
                                          </p:spTgt>
                                        </p:tgtEl>
                                        <p:attrNameLst>
                                          <p:attrName>style.visibility</p:attrName>
                                        </p:attrNameLst>
                                      </p:cBhvr>
                                      <p:to>
                                        <p:strVal val="visible"/>
                                      </p:to>
                                    </p:set>
                                    <p:animEffect transition="in" filter="blinds(horizontal)">
                                      <p:cBhvr>
                                        <p:cTn id="12" dur="500"/>
                                        <p:tgtEl>
                                          <p:spTgt spid="3277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2774">
                                            <p:txEl>
                                              <p:pRg st="2" end="2"/>
                                            </p:txEl>
                                          </p:spTgt>
                                        </p:tgtEl>
                                        <p:attrNameLst>
                                          <p:attrName>style.visibility</p:attrName>
                                        </p:attrNameLst>
                                      </p:cBhvr>
                                      <p:to>
                                        <p:strVal val="visible"/>
                                      </p:to>
                                    </p:set>
                                    <p:animEffect transition="in" filter="blinds(horizontal)">
                                      <p:cBhvr>
                                        <p:cTn id="17" dur="500"/>
                                        <p:tgtEl>
                                          <p:spTgt spid="3277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774"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solidFill>
                  <a:schemeClr val="accent1">
                    <a:lumMod val="75000"/>
                  </a:schemeClr>
                </a:solidFill>
              </a:rPr>
              <a:t>Serializability</a:t>
            </a:r>
            <a:r>
              <a:rPr lang="en-US" b="1" dirty="0"/>
              <a:t> </a:t>
            </a:r>
            <a:endParaRPr lang="en-US" dirty="0"/>
          </a:p>
        </p:txBody>
      </p:sp>
      <p:sp>
        <p:nvSpPr>
          <p:cNvPr id="3" name="Content Placeholder 2"/>
          <p:cNvSpPr>
            <a:spLocks noGrp="1"/>
          </p:cNvSpPr>
          <p:nvPr>
            <p:ph idx="1"/>
          </p:nvPr>
        </p:nvSpPr>
        <p:spPr>
          <a:xfrm>
            <a:off x="457200" y="1447800"/>
            <a:ext cx="8229600" cy="4525963"/>
          </a:xfrm>
        </p:spPr>
        <p:txBody>
          <a:bodyPr>
            <a:normAutofit/>
          </a:bodyPr>
          <a:lstStyle/>
          <a:p>
            <a:pPr algn="just"/>
            <a:r>
              <a:rPr lang="en-US" sz="2800" b="1" dirty="0"/>
              <a:t>Basic Assumption </a:t>
            </a:r>
            <a:r>
              <a:rPr lang="en-US" sz="2800" dirty="0"/>
              <a:t>– Each transaction preserves database consistency. </a:t>
            </a:r>
          </a:p>
          <a:p>
            <a:pPr algn="just"/>
            <a:r>
              <a:rPr lang="en-US" sz="2800" dirty="0"/>
              <a:t>Thus serial execution of a set of transactions preserves database consistency. </a:t>
            </a:r>
          </a:p>
          <a:p>
            <a:pPr algn="just"/>
            <a:r>
              <a:rPr lang="en-US" sz="2800" dirty="0"/>
              <a:t>A (possibly concurrent) schedule is </a:t>
            </a:r>
            <a:r>
              <a:rPr lang="en-US" sz="2800" dirty="0" err="1"/>
              <a:t>serializable</a:t>
            </a:r>
            <a:r>
              <a:rPr lang="en-US" sz="2800" dirty="0"/>
              <a:t> if it is equivalent to a serial schedule. Different forms of schedule equivalence give rise to the notions of: </a:t>
            </a:r>
          </a:p>
          <a:p>
            <a:pPr marL="0" indent="0">
              <a:buNone/>
            </a:pPr>
            <a:r>
              <a:rPr lang="en-US" sz="2800" dirty="0"/>
              <a:t>	</a:t>
            </a:r>
            <a:r>
              <a:rPr lang="en-US" sz="2800" dirty="0">
                <a:solidFill>
                  <a:srgbClr val="FF0000"/>
                </a:solidFill>
              </a:rPr>
              <a:t>1. </a:t>
            </a:r>
            <a:r>
              <a:rPr lang="en-US" sz="2800" b="1" dirty="0">
                <a:solidFill>
                  <a:srgbClr val="FF0000"/>
                </a:solidFill>
              </a:rPr>
              <a:t>conflict </a:t>
            </a:r>
            <a:r>
              <a:rPr lang="en-US" sz="2800" b="1" dirty="0" err="1">
                <a:solidFill>
                  <a:srgbClr val="FF0000"/>
                </a:solidFill>
              </a:rPr>
              <a:t>serializability</a:t>
            </a:r>
            <a:r>
              <a:rPr lang="en-US" sz="2800" b="1" dirty="0">
                <a:solidFill>
                  <a:srgbClr val="FF0000"/>
                </a:solidFill>
              </a:rPr>
              <a:t> </a:t>
            </a:r>
            <a:endParaRPr lang="en-US" sz="2800" dirty="0">
              <a:solidFill>
                <a:srgbClr val="FF0000"/>
              </a:solidFill>
            </a:endParaRPr>
          </a:p>
          <a:p>
            <a:pPr marL="0" indent="0">
              <a:buNone/>
            </a:pPr>
            <a:r>
              <a:rPr lang="en-US" sz="2800" dirty="0">
                <a:solidFill>
                  <a:srgbClr val="FF0000"/>
                </a:solidFill>
              </a:rPr>
              <a:t>	2. </a:t>
            </a:r>
            <a:r>
              <a:rPr lang="en-US" sz="2800" b="1" dirty="0">
                <a:solidFill>
                  <a:srgbClr val="FF0000"/>
                </a:solidFill>
              </a:rPr>
              <a:t>view </a:t>
            </a:r>
            <a:r>
              <a:rPr lang="en-US" sz="2800" b="1" dirty="0" err="1">
                <a:solidFill>
                  <a:srgbClr val="FF0000"/>
                </a:solidFill>
              </a:rPr>
              <a:t>serializability</a:t>
            </a:r>
            <a:endParaRPr lang="en-US" sz="2800" dirty="0">
              <a:solidFill>
                <a:srgbClr val="FF0000"/>
              </a:solidFill>
            </a:endParaRPr>
          </a:p>
          <a:p>
            <a:endParaRPr lang="en-US" dirty="0"/>
          </a:p>
        </p:txBody>
      </p:sp>
    </p:spTree>
    <p:extLst>
      <p:ext uri="{BB962C8B-B14F-4D97-AF65-F5344CB8AC3E}">
        <p14:creationId xmlns:p14="http://schemas.microsoft.com/office/powerpoint/2010/main" val="11625854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Transaction</a:t>
            </a:r>
          </a:p>
        </p:txBody>
      </p:sp>
      <p:sp>
        <p:nvSpPr>
          <p:cNvPr id="3" name="Content Placeholder 2"/>
          <p:cNvSpPr>
            <a:spLocks noGrp="1"/>
          </p:cNvSpPr>
          <p:nvPr>
            <p:ph idx="1"/>
          </p:nvPr>
        </p:nvSpPr>
        <p:spPr/>
        <p:txBody>
          <a:bodyPr/>
          <a:lstStyle/>
          <a:p>
            <a:pPr algn="just"/>
            <a:r>
              <a:rPr lang="en-US" dirty="0"/>
              <a:t>A transaction is an executing program that forms a logical unit of database processing.</a:t>
            </a:r>
          </a:p>
          <a:p>
            <a:pPr algn="just"/>
            <a:r>
              <a:rPr lang="en-US" dirty="0"/>
              <a:t>A transaction includes one or more database access operations- these can include insertion, deletion, modification, or retrieval operations.</a:t>
            </a:r>
          </a:p>
          <a:p>
            <a:pPr algn="just"/>
            <a:r>
              <a:rPr lang="en-US" dirty="0">
                <a:cs typeface="Times New Roman" pitchFamily="18" charset="0"/>
              </a:rPr>
              <a:t>Transaction is executed as a single unit. It is a program unit whose execution may or may not change the contents of a database. </a:t>
            </a:r>
          </a:p>
          <a:p>
            <a:pPr algn="just"/>
            <a:endParaRPr lang="en-US" dirty="0"/>
          </a:p>
        </p:txBody>
      </p:sp>
    </p:spTree>
    <p:extLst>
      <p:ext uri="{BB962C8B-B14F-4D97-AF65-F5344CB8AC3E}">
        <p14:creationId xmlns:p14="http://schemas.microsoft.com/office/powerpoint/2010/main" val="30406310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Conflict </a:t>
            </a:r>
            <a:r>
              <a:rPr lang="en-US" b="1" dirty="0" err="1">
                <a:solidFill>
                  <a:schemeClr val="accent1">
                    <a:lumMod val="75000"/>
                  </a:schemeClr>
                </a:solidFill>
              </a:rPr>
              <a:t>Serializability</a:t>
            </a:r>
            <a:r>
              <a:rPr lang="en-US" b="1" dirty="0">
                <a:solidFill>
                  <a:schemeClr val="accent1">
                    <a:lumMod val="75000"/>
                  </a:schemeClr>
                </a:solidFill>
              </a:rPr>
              <a:t> </a:t>
            </a:r>
            <a:endParaRPr lang="en-US" dirty="0">
              <a:solidFill>
                <a:schemeClr val="accent1">
                  <a:lumMod val="75000"/>
                </a:schemeClr>
              </a:solidFill>
            </a:endParaRPr>
          </a:p>
        </p:txBody>
      </p:sp>
      <p:sp>
        <p:nvSpPr>
          <p:cNvPr id="3" name="Content Placeholder 2"/>
          <p:cNvSpPr>
            <a:spLocks noGrp="1"/>
          </p:cNvSpPr>
          <p:nvPr>
            <p:ph idx="1"/>
          </p:nvPr>
        </p:nvSpPr>
        <p:spPr>
          <a:xfrm>
            <a:off x="457200" y="1219200"/>
            <a:ext cx="8229600" cy="4525963"/>
          </a:xfrm>
        </p:spPr>
        <p:txBody>
          <a:bodyPr/>
          <a:lstStyle/>
          <a:p>
            <a:pPr marL="0" indent="0" algn="just">
              <a:buNone/>
            </a:pPr>
            <a:endParaRPr lang="en-US" dirty="0"/>
          </a:p>
          <a:p>
            <a:pPr algn="just"/>
            <a:r>
              <a:rPr lang="en-US" sz="2800" dirty="0"/>
              <a:t>If a schedule </a:t>
            </a:r>
            <a:r>
              <a:rPr lang="en-US" sz="2800" i="1" dirty="0"/>
              <a:t>S </a:t>
            </a:r>
            <a:r>
              <a:rPr lang="en-US" sz="2800" dirty="0"/>
              <a:t>can be transformed into a schedule </a:t>
            </a:r>
            <a:r>
              <a:rPr lang="en-US" sz="2800" i="1" dirty="0"/>
              <a:t>S’ </a:t>
            </a:r>
            <a:r>
              <a:rPr lang="en-US" sz="2800" dirty="0"/>
              <a:t>by a series of swaps of non-conflicting instructions, we say that </a:t>
            </a:r>
            <a:r>
              <a:rPr lang="en-US" sz="2800" i="1" dirty="0"/>
              <a:t>S </a:t>
            </a:r>
            <a:r>
              <a:rPr lang="en-US" sz="2800" dirty="0"/>
              <a:t>and </a:t>
            </a:r>
            <a:r>
              <a:rPr lang="en-US" sz="2800" i="1" dirty="0"/>
              <a:t>S’ </a:t>
            </a:r>
            <a:r>
              <a:rPr lang="en-US" sz="2800" dirty="0"/>
              <a:t>are </a:t>
            </a:r>
            <a:r>
              <a:rPr lang="en-US" sz="2800" b="1" dirty="0"/>
              <a:t>conflict equivalent</a:t>
            </a:r>
            <a:r>
              <a:rPr lang="en-US" sz="2800" i="1" dirty="0"/>
              <a:t>. </a:t>
            </a:r>
            <a:endParaRPr lang="en-US" sz="2800" dirty="0"/>
          </a:p>
          <a:p>
            <a:pPr algn="just"/>
            <a:r>
              <a:rPr lang="en-US" sz="2800" dirty="0"/>
              <a:t>We say that a schedule </a:t>
            </a:r>
            <a:r>
              <a:rPr lang="en-US" sz="2800" i="1" dirty="0"/>
              <a:t>S </a:t>
            </a:r>
            <a:r>
              <a:rPr lang="en-US" sz="2800" dirty="0"/>
              <a:t>is </a:t>
            </a:r>
            <a:r>
              <a:rPr lang="en-US" sz="2800" b="1" dirty="0"/>
              <a:t>conflict </a:t>
            </a:r>
            <a:r>
              <a:rPr lang="en-US" sz="2800" b="1" dirty="0" err="1"/>
              <a:t>serializable</a:t>
            </a:r>
            <a:r>
              <a:rPr lang="en-US" sz="2800" b="1" dirty="0"/>
              <a:t> </a:t>
            </a:r>
            <a:r>
              <a:rPr lang="en-US" sz="2800" dirty="0"/>
              <a:t>if it is conflict equivalent to a serial schedule.</a:t>
            </a:r>
          </a:p>
          <a:p>
            <a:endParaRPr lang="en-US" dirty="0"/>
          </a:p>
        </p:txBody>
      </p:sp>
    </p:spTree>
    <p:extLst>
      <p:ext uri="{BB962C8B-B14F-4D97-AF65-F5344CB8AC3E}">
        <p14:creationId xmlns:p14="http://schemas.microsoft.com/office/powerpoint/2010/main" val="10563472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Conflict </a:t>
            </a:r>
            <a:r>
              <a:rPr lang="en-US" b="1" dirty="0" err="1">
                <a:solidFill>
                  <a:schemeClr val="accent1">
                    <a:lumMod val="75000"/>
                  </a:schemeClr>
                </a:solidFill>
              </a:rPr>
              <a:t>Serializability</a:t>
            </a:r>
            <a:r>
              <a:rPr lang="en-US" b="1" dirty="0">
                <a:solidFill>
                  <a:schemeClr val="accent1">
                    <a:lumMod val="75000"/>
                  </a:schemeClr>
                </a:solidFill>
              </a:rPr>
              <a:t> </a:t>
            </a:r>
            <a:endParaRPr lang="en-US" dirty="0"/>
          </a:p>
        </p:txBody>
      </p:sp>
      <p:sp>
        <p:nvSpPr>
          <p:cNvPr id="3" name="Content Placeholder 2"/>
          <p:cNvSpPr>
            <a:spLocks noGrp="1"/>
          </p:cNvSpPr>
          <p:nvPr>
            <p:ph idx="1"/>
          </p:nvPr>
        </p:nvSpPr>
        <p:spPr/>
        <p:txBody>
          <a:bodyPr>
            <a:normAutofit fontScale="92500" lnSpcReduction="10000"/>
          </a:bodyPr>
          <a:lstStyle/>
          <a:p>
            <a:pPr algn="just"/>
            <a:r>
              <a:rPr lang="en-US" dirty="0"/>
              <a:t>We need to check the conflicts between two consecutive operations of two different transactions in a schedule. Operations upon data can be </a:t>
            </a:r>
            <a:r>
              <a:rPr lang="en-US" i="1" dirty="0"/>
              <a:t>read or write</a:t>
            </a:r>
            <a:r>
              <a:rPr lang="en-US" dirty="0"/>
              <a:t>. There are two possibilities:</a:t>
            </a:r>
          </a:p>
          <a:p>
            <a:pPr lvl="1" algn="just"/>
            <a:r>
              <a:rPr lang="en-US" dirty="0"/>
              <a:t>If two consecutive operations are on different data items, then they </a:t>
            </a:r>
            <a:r>
              <a:rPr lang="en-US" dirty="0" err="1"/>
              <a:t>donot</a:t>
            </a:r>
            <a:r>
              <a:rPr lang="en-US" dirty="0"/>
              <a:t> conflict </a:t>
            </a:r>
            <a:r>
              <a:rPr lang="en-US" dirty="0" err="1"/>
              <a:t>i.e</a:t>
            </a:r>
            <a:r>
              <a:rPr lang="en-US" dirty="0"/>
              <a:t>, their order of execution does not matter and we can swap them without affecting their result.</a:t>
            </a:r>
          </a:p>
          <a:p>
            <a:pPr lvl="1" algn="just"/>
            <a:r>
              <a:rPr lang="en-US" dirty="0"/>
              <a:t>If two consecutive operations are on same data items, then they can conflict </a:t>
            </a:r>
            <a:r>
              <a:rPr lang="en-US" dirty="0" err="1"/>
              <a:t>i.e</a:t>
            </a:r>
            <a:r>
              <a:rPr lang="en-US" dirty="0"/>
              <a:t> their order of execution matters and we cannot swap them.</a:t>
            </a:r>
          </a:p>
        </p:txBody>
      </p:sp>
    </p:spTree>
    <p:extLst>
      <p:ext uri="{BB962C8B-B14F-4D97-AF65-F5344CB8AC3E}">
        <p14:creationId xmlns:p14="http://schemas.microsoft.com/office/powerpoint/2010/main" val="19628957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Conflict </a:t>
            </a:r>
            <a:r>
              <a:rPr lang="en-US" b="1" dirty="0" err="1">
                <a:solidFill>
                  <a:schemeClr val="accent1">
                    <a:lumMod val="75000"/>
                  </a:schemeClr>
                </a:solidFill>
              </a:rPr>
              <a:t>Serializability</a:t>
            </a:r>
            <a:r>
              <a:rPr lang="en-US" b="1" dirty="0">
                <a:solidFill>
                  <a:schemeClr val="accent1">
                    <a:lumMod val="75000"/>
                  </a:schemeClr>
                </a:solidFill>
              </a:rPr>
              <a:t> </a:t>
            </a:r>
            <a:endParaRPr lang="en-US" dirty="0"/>
          </a:p>
        </p:txBody>
      </p:sp>
      <p:sp>
        <p:nvSpPr>
          <p:cNvPr id="3" name="Content Placeholder 2"/>
          <p:cNvSpPr>
            <a:spLocks noGrp="1"/>
          </p:cNvSpPr>
          <p:nvPr>
            <p:ph idx="1"/>
          </p:nvPr>
        </p:nvSpPr>
        <p:spPr>
          <a:xfrm>
            <a:off x="457200" y="1371600"/>
            <a:ext cx="8229600" cy="5334000"/>
          </a:xfrm>
        </p:spPr>
        <p:txBody>
          <a:bodyPr>
            <a:normAutofit fontScale="77500" lnSpcReduction="20000"/>
          </a:bodyPr>
          <a:lstStyle/>
          <a:p>
            <a:pPr algn="just"/>
            <a:r>
              <a:rPr lang="en-US" dirty="0"/>
              <a:t>Consider a schedule S in which there are two consecutive operations </a:t>
            </a:r>
            <a:r>
              <a:rPr lang="en-US" i="1" dirty="0" err="1"/>
              <a:t>O</a:t>
            </a:r>
            <a:r>
              <a:rPr lang="en-US" sz="2000" i="1" dirty="0" err="1"/>
              <a:t>i</a:t>
            </a:r>
            <a:r>
              <a:rPr lang="en-US" dirty="0"/>
              <a:t> and </a:t>
            </a:r>
            <a:r>
              <a:rPr lang="en-US" i="1" dirty="0" err="1"/>
              <a:t>O</a:t>
            </a:r>
            <a:r>
              <a:rPr lang="en-US" sz="2000" i="1" dirty="0" err="1"/>
              <a:t>j</a:t>
            </a:r>
            <a:r>
              <a:rPr lang="en-US" dirty="0"/>
              <a:t> of two transactions</a:t>
            </a:r>
            <a:r>
              <a:rPr lang="en-US" i="1" dirty="0"/>
              <a:t> T</a:t>
            </a:r>
            <a:r>
              <a:rPr lang="en-US" sz="2000" i="1" dirty="0"/>
              <a:t>i</a:t>
            </a:r>
            <a:r>
              <a:rPr lang="en-US" i="1" dirty="0"/>
              <a:t> </a:t>
            </a:r>
            <a:r>
              <a:rPr lang="en-US" dirty="0"/>
              <a:t>and </a:t>
            </a:r>
            <a:r>
              <a:rPr lang="en-US" i="1" dirty="0" err="1"/>
              <a:t>T</a:t>
            </a:r>
            <a:r>
              <a:rPr lang="en-US" sz="2000" i="1" dirty="0" err="1"/>
              <a:t>j</a:t>
            </a:r>
            <a:r>
              <a:rPr lang="en-US" dirty="0"/>
              <a:t> and both operations refer to the same data item A. Then, there are following four cases:</a:t>
            </a:r>
          </a:p>
          <a:p>
            <a:pPr marL="971550" lvl="1" indent="-514350" algn="just">
              <a:buAutoNum type="arabicPeriod"/>
            </a:pPr>
            <a:r>
              <a:rPr lang="en-US" i="1" dirty="0" err="1"/>
              <a:t>O</a:t>
            </a:r>
            <a:r>
              <a:rPr lang="en-US" sz="1800" i="1" dirty="0" err="1"/>
              <a:t>i</a:t>
            </a:r>
            <a:r>
              <a:rPr lang="en-US" dirty="0"/>
              <a:t>= read(A) and </a:t>
            </a:r>
            <a:r>
              <a:rPr lang="en-US" i="1" dirty="0" err="1"/>
              <a:t>O</a:t>
            </a:r>
            <a:r>
              <a:rPr lang="en-US" sz="1800" i="1" dirty="0" err="1"/>
              <a:t>j</a:t>
            </a:r>
            <a:r>
              <a:rPr lang="en-US" dirty="0"/>
              <a:t>= read(A). Then, their order does not matter because same value of A is read by </a:t>
            </a:r>
            <a:r>
              <a:rPr lang="en-US" i="1" dirty="0"/>
              <a:t>T</a:t>
            </a:r>
            <a:r>
              <a:rPr lang="en-US" sz="1800" i="1" dirty="0"/>
              <a:t>i</a:t>
            </a:r>
            <a:r>
              <a:rPr lang="en-US" dirty="0"/>
              <a:t> and </a:t>
            </a:r>
            <a:r>
              <a:rPr lang="en-US" i="1" dirty="0" err="1"/>
              <a:t>T</a:t>
            </a:r>
            <a:r>
              <a:rPr lang="en-US" sz="1800" i="1" dirty="0" err="1"/>
              <a:t>j</a:t>
            </a:r>
            <a:r>
              <a:rPr lang="en-US" dirty="0"/>
              <a:t>.</a:t>
            </a:r>
          </a:p>
          <a:p>
            <a:pPr marL="971550" lvl="1" indent="-514350" algn="just">
              <a:buFont typeface="Arial" pitchFamily="34" charset="0"/>
              <a:buAutoNum type="arabicPeriod"/>
            </a:pPr>
            <a:r>
              <a:rPr lang="en-US" i="1" dirty="0" err="1"/>
              <a:t>O</a:t>
            </a:r>
            <a:r>
              <a:rPr lang="en-US" sz="1800" i="1" dirty="0" err="1"/>
              <a:t>i</a:t>
            </a:r>
            <a:r>
              <a:rPr lang="en-US" dirty="0"/>
              <a:t>= read(A) and </a:t>
            </a:r>
            <a:r>
              <a:rPr lang="en-US" i="1" dirty="0" err="1"/>
              <a:t>O</a:t>
            </a:r>
            <a:r>
              <a:rPr lang="en-US" sz="1800" i="1" dirty="0" err="1"/>
              <a:t>j</a:t>
            </a:r>
            <a:r>
              <a:rPr lang="en-US" dirty="0"/>
              <a:t>= write(A). Then, their order matters. If </a:t>
            </a:r>
            <a:r>
              <a:rPr lang="en-US" i="1" dirty="0" err="1"/>
              <a:t>O</a:t>
            </a:r>
            <a:r>
              <a:rPr lang="en-US" sz="1900" i="1" dirty="0" err="1"/>
              <a:t>i</a:t>
            </a:r>
            <a:r>
              <a:rPr lang="en-US" dirty="0"/>
              <a:t> comes before </a:t>
            </a:r>
            <a:r>
              <a:rPr lang="en-US" i="1" dirty="0" err="1"/>
              <a:t>O</a:t>
            </a:r>
            <a:r>
              <a:rPr lang="en-US" sz="1900" i="1" dirty="0" err="1"/>
              <a:t>j</a:t>
            </a:r>
            <a:r>
              <a:rPr lang="en-US" dirty="0"/>
              <a:t> then, </a:t>
            </a:r>
            <a:r>
              <a:rPr lang="en-US" i="1" dirty="0" err="1"/>
              <a:t>O</a:t>
            </a:r>
            <a:r>
              <a:rPr lang="en-US" sz="1900" i="1" dirty="0" err="1"/>
              <a:t>j</a:t>
            </a:r>
            <a:r>
              <a:rPr lang="en-US" dirty="0"/>
              <a:t> does not read the value of A written by </a:t>
            </a:r>
            <a:r>
              <a:rPr lang="en-US" i="1" dirty="0" err="1"/>
              <a:t>O</a:t>
            </a:r>
            <a:r>
              <a:rPr lang="en-US" sz="1900" i="1" dirty="0" err="1"/>
              <a:t>i</a:t>
            </a:r>
            <a:r>
              <a:rPr lang="en-US" dirty="0"/>
              <a:t>. If </a:t>
            </a:r>
            <a:r>
              <a:rPr lang="en-US" i="1" dirty="0" err="1"/>
              <a:t>O</a:t>
            </a:r>
            <a:r>
              <a:rPr lang="en-US" sz="1900" i="1" dirty="0" err="1"/>
              <a:t>j</a:t>
            </a:r>
            <a:r>
              <a:rPr lang="en-US" dirty="0"/>
              <a:t> comes before </a:t>
            </a:r>
            <a:r>
              <a:rPr lang="en-US" i="1" dirty="0" err="1"/>
              <a:t>O</a:t>
            </a:r>
            <a:r>
              <a:rPr lang="en-US" sz="1900" i="1" dirty="0" err="1"/>
              <a:t>i</a:t>
            </a:r>
            <a:r>
              <a:rPr lang="en-US" i="1" dirty="0"/>
              <a:t> </a:t>
            </a:r>
            <a:r>
              <a:rPr lang="en-US" dirty="0"/>
              <a:t>then, </a:t>
            </a:r>
            <a:r>
              <a:rPr lang="en-US" i="1" dirty="0" err="1"/>
              <a:t>O</a:t>
            </a:r>
            <a:r>
              <a:rPr lang="en-US" sz="1900" i="1" dirty="0" err="1"/>
              <a:t>i</a:t>
            </a:r>
            <a:r>
              <a:rPr lang="en-US" sz="1900" i="1" dirty="0"/>
              <a:t> </a:t>
            </a:r>
            <a:r>
              <a:rPr lang="en-US" dirty="0"/>
              <a:t>reads the value of A that is written by </a:t>
            </a:r>
            <a:r>
              <a:rPr lang="en-US" i="1" dirty="0" err="1"/>
              <a:t>O</a:t>
            </a:r>
            <a:r>
              <a:rPr lang="en-US" sz="1900" i="1" dirty="0" err="1"/>
              <a:t>j</a:t>
            </a:r>
            <a:r>
              <a:rPr lang="en-US" dirty="0"/>
              <a:t>.</a:t>
            </a:r>
          </a:p>
          <a:p>
            <a:pPr marL="971550" lvl="1" indent="-514350" algn="just">
              <a:buFont typeface="Arial" pitchFamily="34" charset="0"/>
              <a:buAutoNum type="arabicPeriod"/>
            </a:pPr>
            <a:r>
              <a:rPr lang="en-US" i="1" dirty="0" err="1"/>
              <a:t>O</a:t>
            </a:r>
            <a:r>
              <a:rPr lang="en-US" sz="1800" i="1" dirty="0" err="1"/>
              <a:t>i</a:t>
            </a:r>
            <a:r>
              <a:rPr lang="en-US" dirty="0"/>
              <a:t>= write(A) and </a:t>
            </a:r>
            <a:r>
              <a:rPr lang="en-US" i="1" dirty="0" err="1"/>
              <a:t>O</a:t>
            </a:r>
            <a:r>
              <a:rPr lang="en-US" sz="1800" i="1" dirty="0" err="1"/>
              <a:t>j</a:t>
            </a:r>
            <a:r>
              <a:rPr lang="en-US" dirty="0"/>
              <a:t>= read(A). Then, their order matters. If </a:t>
            </a:r>
            <a:r>
              <a:rPr lang="en-US" i="1" dirty="0" err="1"/>
              <a:t>O</a:t>
            </a:r>
            <a:r>
              <a:rPr lang="en-US" sz="1900" i="1" dirty="0" err="1"/>
              <a:t>i</a:t>
            </a:r>
            <a:r>
              <a:rPr lang="en-US" dirty="0"/>
              <a:t> comes before </a:t>
            </a:r>
            <a:r>
              <a:rPr lang="en-US" i="1" dirty="0" err="1"/>
              <a:t>O</a:t>
            </a:r>
            <a:r>
              <a:rPr lang="en-US" sz="1900" i="1" dirty="0" err="1"/>
              <a:t>j</a:t>
            </a:r>
            <a:r>
              <a:rPr lang="en-US" dirty="0"/>
              <a:t> then, </a:t>
            </a:r>
            <a:r>
              <a:rPr lang="en-US" i="1" dirty="0" err="1"/>
              <a:t>O</a:t>
            </a:r>
            <a:r>
              <a:rPr lang="en-US" sz="1900" i="1" dirty="0" err="1"/>
              <a:t>j</a:t>
            </a:r>
            <a:r>
              <a:rPr lang="en-US" dirty="0"/>
              <a:t> reads the value of A written by </a:t>
            </a:r>
            <a:r>
              <a:rPr lang="en-US" i="1" dirty="0" err="1"/>
              <a:t>O</a:t>
            </a:r>
            <a:r>
              <a:rPr lang="en-US" sz="1900" i="1" dirty="0" err="1"/>
              <a:t>i</a:t>
            </a:r>
            <a:r>
              <a:rPr lang="en-US" dirty="0"/>
              <a:t>. If </a:t>
            </a:r>
            <a:r>
              <a:rPr lang="en-US" i="1" dirty="0" err="1"/>
              <a:t>O</a:t>
            </a:r>
            <a:r>
              <a:rPr lang="en-US" sz="1900" i="1" dirty="0" err="1"/>
              <a:t>j</a:t>
            </a:r>
            <a:r>
              <a:rPr lang="en-US" dirty="0"/>
              <a:t> comes before </a:t>
            </a:r>
            <a:r>
              <a:rPr lang="en-US" i="1" dirty="0" err="1"/>
              <a:t>O</a:t>
            </a:r>
            <a:r>
              <a:rPr lang="en-US" sz="1900" i="1" dirty="0" err="1"/>
              <a:t>i</a:t>
            </a:r>
            <a:r>
              <a:rPr lang="en-US" i="1" dirty="0"/>
              <a:t> </a:t>
            </a:r>
            <a:r>
              <a:rPr lang="en-US" dirty="0"/>
              <a:t>then, </a:t>
            </a:r>
            <a:r>
              <a:rPr lang="en-US" i="1" dirty="0" err="1"/>
              <a:t>O</a:t>
            </a:r>
            <a:r>
              <a:rPr lang="en-US" sz="1900" i="1" dirty="0" err="1"/>
              <a:t>j</a:t>
            </a:r>
            <a:r>
              <a:rPr lang="en-US" sz="1900" i="1" dirty="0"/>
              <a:t>  </a:t>
            </a:r>
            <a:r>
              <a:rPr lang="en-US" dirty="0"/>
              <a:t>does not read the value of A that is written by </a:t>
            </a:r>
            <a:r>
              <a:rPr lang="en-US" i="1" dirty="0" err="1"/>
              <a:t>O</a:t>
            </a:r>
            <a:r>
              <a:rPr lang="en-US" sz="1900" i="1" dirty="0" err="1"/>
              <a:t>i</a:t>
            </a:r>
            <a:r>
              <a:rPr lang="en-US" dirty="0"/>
              <a:t>.</a:t>
            </a:r>
          </a:p>
          <a:p>
            <a:pPr marL="971550" lvl="1" indent="-514350" algn="just">
              <a:buFont typeface="Arial" pitchFamily="34" charset="0"/>
              <a:buAutoNum type="arabicPeriod"/>
            </a:pPr>
            <a:r>
              <a:rPr lang="en-US" i="1" dirty="0" err="1"/>
              <a:t>O</a:t>
            </a:r>
            <a:r>
              <a:rPr lang="en-US" sz="1800" i="1" dirty="0" err="1"/>
              <a:t>i</a:t>
            </a:r>
            <a:r>
              <a:rPr lang="en-US" dirty="0"/>
              <a:t>= write(A) and </a:t>
            </a:r>
            <a:r>
              <a:rPr lang="en-US" i="1" dirty="0" err="1"/>
              <a:t>O</a:t>
            </a:r>
            <a:r>
              <a:rPr lang="en-US" sz="1800" i="1" dirty="0" err="1"/>
              <a:t>j</a:t>
            </a:r>
            <a:r>
              <a:rPr lang="en-US" dirty="0"/>
              <a:t>= write(A). Then, their order matters. If </a:t>
            </a:r>
            <a:r>
              <a:rPr lang="en-US" i="1" dirty="0" err="1"/>
              <a:t>O</a:t>
            </a:r>
            <a:r>
              <a:rPr lang="en-US" sz="1900" i="1" dirty="0" err="1"/>
              <a:t>i</a:t>
            </a:r>
            <a:r>
              <a:rPr lang="en-US" dirty="0"/>
              <a:t> comes after </a:t>
            </a:r>
            <a:r>
              <a:rPr lang="en-US" i="1" dirty="0" err="1"/>
              <a:t>O</a:t>
            </a:r>
            <a:r>
              <a:rPr lang="en-US" sz="1900" i="1" dirty="0" err="1"/>
              <a:t>j</a:t>
            </a:r>
            <a:r>
              <a:rPr lang="en-US" dirty="0"/>
              <a:t> then, the value of A written by </a:t>
            </a:r>
            <a:r>
              <a:rPr lang="en-US" i="1" dirty="0" err="1"/>
              <a:t>O</a:t>
            </a:r>
            <a:r>
              <a:rPr lang="en-US" sz="1900" i="1" dirty="0" err="1"/>
              <a:t>i</a:t>
            </a:r>
            <a:r>
              <a:rPr lang="en-US" sz="1900" i="1" dirty="0"/>
              <a:t> </a:t>
            </a:r>
            <a:r>
              <a:rPr lang="en-US" dirty="0"/>
              <a:t>is stored in database. If </a:t>
            </a:r>
            <a:r>
              <a:rPr lang="en-US" i="1" dirty="0" err="1"/>
              <a:t>O</a:t>
            </a:r>
            <a:r>
              <a:rPr lang="en-US" sz="1900" i="1" dirty="0" err="1"/>
              <a:t>j</a:t>
            </a:r>
            <a:r>
              <a:rPr lang="en-US" dirty="0"/>
              <a:t> comes after </a:t>
            </a:r>
            <a:r>
              <a:rPr lang="en-US" i="1" dirty="0" err="1"/>
              <a:t>O</a:t>
            </a:r>
            <a:r>
              <a:rPr lang="en-US" sz="1900" i="1" dirty="0" err="1"/>
              <a:t>i</a:t>
            </a:r>
            <a:r>
              <a:rPr lang="en-US" i="1" dirty="0"/>
              <a:t> </a:t>
            </a:r>
            <a:r>
              <a:rPr lang="en-US" dirty="0"/>
              <a:t>then, the value of A written by </a:t>
            </a:r>
            <a:r>
              <a:rPr lang="en-US" i="1" dirty="0" err="1"/>
              <a:t>O</a:t>
            </a:r>
            <a:r>
              <a:rPr lang="en-US" sz="1900" i="1" dirty="0" err="1"/>
              <a:t>j</a:t>
            </a:r>
            <a:r>
              <a:rPr lang="en-US" sz="1900" i="1" dirty="0"/>
              <a:t> </a:t>
            </a:r>
            <a:r>
              <a:rPr lang="en-US" dirty="0"/>
              <a:t>is stored in database.</a:t>
            </a:r>
          </a:p>
          <a:p>
            <a:pPr marL="971550" lvl="1" indent="-514350" algn="just">
              <a:buFont typeface="Arial" pitchFamily="34" charset="0"/>
              <a:buAutoNum type="arabicPeriod"/>
            </a:pPr>
            <a:endParaRPr lang="en-US" dirty="0"/>
          </a:p>
          <a:p>
            <a:pPr marL="971550" lvl="1" indent="-514350" algn="just">
              <a:buAutoNum type="arabicPeriod"/>
            </a:pPr>
            <a:endParaRPr lang="en-US" dirty="0"/>
          </a:p>
          <a:p>
            <a:pPr marL="971550" lvl="1" indent="-514350" algn="just">
              <a:buAutoNum type="arabicPeriod"/>
            </a:pPr>
            <a:endParaRPr lang="en-US" dirty="0"/>
          </a:p>
        </p:txBody>
      </p:sp>
    </p:spTree>
    <p:extLst>
      <p:ext uri="{BB962C8B-B14F-4D97-AF65-F5344CB8AC3E}">
        <p14:creationId xmlns:p14="http://schemas.microsoft.com/office/powerpoint/2010/main" val="26349586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Conflict </a:t>
            </a:r>
            <a:r>
              <a:rPr lang="en-US" b="1" dirty="0" err="1">
                <a:solidFill>
                  <a:schemeClr val="accent1">
                    <a:lumMod val="75000"/>
                  </a:schemeClr>
                </a:solidFill>
              </a:rPr>
              <a:t>Serializability</a:t>
            </a:r>
            <a:r>
              <a:rPr lang="en-US" b="1" dirty="0">
                <a:solidFill>
                  <a:schemeClr val="accent1">
                    <a:lumMod val="75000"/>
                  </a:schemeClr>
                </a:solidFill>
              </a:rPr>
              <a:t> </a:t>
            </a:r>
            <a:endParaRPr lang="en-US" dirty="0">
              <a:solidFill>
                <a:schemeClr val="accent1">
                  <a:lumMod val="75000"/>
                </a:schemeClr>
              </a:solidFill>
            </a:endParaRPr>
          </a:p>
        </p:txBody>
      </p:sp>
      <p:pic>
        <p:nvPicPr>
          <p:cNvPr id="5" name="Picture 2"/>
          <p:cNvPicPr>
            <a:picLocks noGrp="1" noChangeAspect="1" noChangeArrowheads="1"/>
          </p:cNvPicPr>
          <p:nvPr>
            <p:ph idx="1"/>
          </p:nvPr>
        </p:nvPicPr>
        <p:blipFill rotWithShape="1">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rcRect l="23706" t="23880" r="20701" b="16045"/>
          <a:stretch/>
        </p:blipFill>
        <p:spPr bwMode="auto">
          <a:xfrm>
            <a:off x="457201" y="1665878"/>
            <a:ext cx="8229600" cy="47349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955877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View </a:t>
            </a:r>
            <a:r>
              <a:rPr lang="en-US" b="1" dirty="0" err="1">
                <a:solidFill>
                  <a:schemeClr val="accent1">
                    <a:lumMod val="75000"/>
                  </a:schemeClr>
                </a:solidFill>
              </a:rPr>
              <a:t>Serializability</a:t>
            </a:r>
            <a:endParaRPr lang="en-US" dirty="0"/>
          </a:p>
        </p:txBody>
      </p:sp>
      <p:sp>
        <p:nvSpPr>
          <p:cNvPr id="3" name="Content Placeholder 2"/>
          <p:cNvSpPr>
            <a:spLocks noGrp="1"/>
          </p:cNvSpPr>
          <p:nvPr>
            <p:ph idx="1"/>
          </p:nvPr>
        </p:nvSpPr>
        <p:spPr>
          <a:xfrm>
            <a:off x="457200" y="1371600"/>
            <a:ext cx="8229600" cy="5257800"/>
          </a:xfrm>
        </p:spPr>
        <p:txBody>
          <a:bodyPr>
            <a:normAutofit fontScale="85000" lnSpcReduction="20000"/>
          </a:bodyPr>
          <a:lstStyle/>
          <a:p>
            <a:pPr algn="just"/>
            <a:r>
              <a:rPr lang="en-US" sz="2800" dirty="0"/>
              <a:t>A schedule is said to be </a:t>
            </a:r>
            <a:r>
              <a:rPr lang="en-US" sz="2800" i="1" dirty="0"/>
              <a:t>view-</a:t>
            </a:r>
            <a:r>
              <a:rPr lang="en-US" sz="2800" i="1" dirty="0" err="1"/>
              <a:t>serializable</a:t>
            </a:r>
            <a:r>
              <a:rPr lang="en-US" sz="2800" dirty="0"/>
              <a:t> if it is view-equivalent to some serial schedule.</a:t>
            </a:r>
          </a:p>
          <a:p>
            <a:pPr algn="just"/>
            <a:r>
              <a:rPr lang="en-US" sz="2800" dirty="0"/>
              <a:t>Any schedule that is </a:t>
            </a:r>
            <a:r>
              <a:rPr lang="en-US" sz="2800" i="1" dirty="0"/>
              <a:t>conflict-</a:t>
            </a:r>
            <a:r>
              <a:rPr lang="en-US" sz="2800" i="1" dirty="0" err="1"/>
              <a:t>serializable</a:t>
            </a:r>
            <a:r>
              <a:rPr lang="en-US" sz="2800" dirty="0"/>
              <a:t> is also </a:t>
            </a:r>
            <a:r>
              <a:rPr lang="en-US" sz="2800" i="1" dirty="0"/>
              <a:t>view-</a:t>
            </a:r>
            <a:r>
              <a:rPr lang="en-US" sz="2800" i="1" dirty="0" err="1"/>
              <a:t>serializable</a:t>
            </a:r>
            <a:r>
              <a:rPr lang="en-US" sz="2800" dirty="0"/>
              <a:t>, but not vice versa.</a:t>
            </a:r>
          </a:p>
          <a:p>
            <a:r>
              <a:rPr lang="en-US" sz="2800" dirty="0"/>
              <a:t>Below is a schedule which is view-</a:t>
            </a:r>
            <a:r>
              <a:rPr lang="en-US" sz="2800" dirty="0" err="1"/>
              <a:t>serializable</a:t>
            </a:r>
            <a:r>
              <a:rPr lang="en-US" sz="2800" dirty="0"/>
              <a:t> but </a:t>
            </a:r>
            <a:r>
              <a:rPr lang="en-US" sz="2800" i="1" dirty="0"/>
              <a:t>not </a:t>
            </a:r>
            <a:r>
              <a:rPr lang="en-US" sz="2800" dirty="0"/>
              <a:t>conflict </a:t>
            </a:r>
            <a:r>
              <a:rPr lang="en-US" sz="2800" dirty="0" err="1"/>
              <a:t>serializable</a:t>
            </a:r>
            <a:r>
              <a:rPr lang="en-US" sz="2800" dirty="0"/>
              <a:t>. </a:t>
            </a:r>
          </a:p>
          <a:p>
            <a:endParaRPr lang="en-US" sz="2800" dirty="0"/>
          </a:p>
          <a:p>
            <a:endParaRPr lang="en-US" sz="2800" dirty="0"/>
          </a:p>
          <a:p>
            <a:endParaRPr lang="en-US" sz="2800" dirty="0"/>
          </a:p>
          <a:p>
            <a:endParaRPr lang="en-US" sz="2800" dirty="0"/>
          </a:p>
          <a:p>
            <a:endParaRPr lang="en-US" sz="2800" dirty="0"/>
          </a:p>
          <a:p>
            <a:endParaRPr lang="en-US" sz="2800" dirty="0"/>
          </a:p>
          <a:p>
            <a:r>
              <a:rPr lang="en-US" sz="2800" dirty="0"/>
              <a:t>Every view </a:t>
            </a:r>
            <a:r>
              <a:rPr lang="en-US" sz="2800" dirty="0" err="1"/>
              <a:t>serializable</a:t>
            </a:r>
            <a:r>
              <a:rPr lang="en-US" sz="2800" dirty="0"/>
              <a:t> schedule that is not conflict </a:t>
            </a:r>
            <a:r>
              <a:rPr lang="en-US" sz="2800" dirty="0" err="1"/>
              <a:t>serializable</a:t>
            </a:r>
            <a:r>
              <a:rPr lang="en-US" sz="2800" dirty="0"/>
              <a:t> has </a:t>
            </a:r>
            <a:r>
              <a:rPr lang="en-US" sz="2800" b="1" dirty="0"/>
              <a:t>blind writes.</a:t>
            </a:r>
            <a:endParaRPr lang="en-US" sz="2800" dirty="0"/>
          </a:p>
          <a:p>
            <a:endParaRPr lang="en-US" dirty="0"/>
          </a:p>
          <a:p>
            <a:endParaRPr lang="en-US" dirty="0"/>
          </a:p>
          <a:p>
            <a:pPr algn="just"/>
            <a:endParaRPr lang="en-US" dirty="0"/>
          </a:p>
        </p:txBody>
      </p:sp>
      <p:pic>
        <p:nvPicPr>
          <p:cNvPr id="5" name="Picture 2"/>
          <p:cNvPicPr>
            <a:picLocks noChangeAspect="1" noChangeArrowheads="1"/>
          </p:cNvPicPr>
          <p:nvPr/>
        </p:nvPicPr>
        <p:blipFill rotWithShape="1">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rcRect l="33187" t="44965" r="33407" b="29687"/>
          <a:stretch/>
        </p:blipFill>
        <p:spPr bwMode="auto">
          <a:xfrm>
            <a:off x="1943100" y="3505200"/>
            <a:ext cx="4800600" cy="1854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365285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View </a:t>
            </a:r>
            <a:r>
              <a:rPr lang="en-US" b="1" dirty="0" err="1">
                <a:solidFill>
                  <a:schemeClr val="accent1">
                    <a:lumMod val="75000"/>
                  </a:schemeClr>
                </a:solidFill>
              </a:rPr>
              <a:t>Serializability</a:t>
            </a:r>
            <a:endParaRPr lang="en-US" b="1" dirty="0">
              <a:solidFill>
                <a:schemeClr val="accent1">
                  <a:lumMod val="75000"/>
                </a:schemeClr>
              </a:solidFill>
            </a:endParaRPr>
          </a:p>
        </p:txBody>
      </p:sp>
      <p:pic>
        <p:nvPicPr>
          <p:cNvPr id="5" name="Picture 2"/>
          <p:cNvPicPr>
            <a:picLocks noGrp="1" noChangeAspect="1" noChangeArrowheads="1"/>
          </p:cNvPicPr>
          <p:nvPr>
            <p:ph idx="1"/>
          </p:nvPr>
        </p:nvPicPr>
        <p:blipFill rotWithShape="1">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rcRect l="26062" t="24479" r="21523" b="22048"/>
          <a:stretch/>
        </p:blipFill>
        <p:spPr bwMode="auto">
          <a:xfrm>
            <a:off x="533400" y="1676401"/>
            <a:ext cx="8153399" cy="472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113758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Recoverable Schedules </a:t>
            </a:r>
            <a:endParaRPr lang="en-US" dirty="0">
              <a:solidFill>
                <a:schemeClr val="accent1">
                  <a:lumMod val="75000"/>
                </a:schemeClr>
              </a:solidFill>
            </a:endParaRPr>
          </a:p>
        </p:txBody>
      </p:sp>
      <p:sp>
        <p:nvSpPr>
          <p:cNvPr id="3" name="Content Placeholder 2"/>
          <p:cNvSpPr>
            <a:spLocks noGrp="1"/>
          </p:cNvSpPr>
          <p:nvPr>
            <p:ph idx="1"/>
          </p:nvPr>
        </p:nvSpPr>
        <p:spPr>
          <a:xfrm>
            <a:off x="228600" y="1295400"/>
            <a:ext cx="8610600" cy="5410200"/>
          </a:xfrm>
        </p:spPr>
        <p:txBody>
          <a:bodyPr>
            <a:normAutofit fontScale="85000" lnSpcReduction="20000"/>
          </a:bodyPr>
          <a:lstStyle/>
          <a:p>
            <a:r>
              <a:rPr lang="en-US" sz="2800" dirty="0"/>
              <a:t>Need to address the effect of transaction failures on concurrently running transactions.</a:t>
            </a:r>
          </a:p>
          <a:p>
            <a:r>
              <a:rPr lang="en-US" sz="2800" b="1" dirty="0">
                <a:solidFill>
                  <a:srgbClr val="FF0000"/>
                </a:solidFill>
              </a:rPr>
              <a:t>Recoverable schedule </a:t>
            </a:r>
            <a:r>
              <a:rPr lang="en-US" sz="2800" dirty="0"/>
              <a:t>— if a transaction </a:t>
            </a:r>
            <a:r>
              <a:rPr lang="en-US" sz="2800" i="1" dirty="0" err="1"/>
              <a:t>Tj</a:t>
            </a:r>
            <a:r>
              <a:rPr lang="en-US" sz="2800" i="1" dirty="0"/>
              <a:t> </a:t>
            </a:r>
            <a:r>
              <a:rPr lang="en-US" sz="2800" dirty="0"/>
              <a:t>reads a data item previously written by a transaction </a:t>
            </a:r>
            <a:r>
              <a:rPr lang="en-US" sz="2800" i="1" dirty="0"/>
              <a:t>Ti </a:t>
            </a:r>
            <a:r>
              <a:rPr lang="en-US" sz="2800" dirty="0"/>
              <a:t>, then the commit operation of </a:t>
            </a:r>
            <a:r>
              <a:rPr lang="en-US" sz="2800" i="1" dirty="0"/>
              <a:t>Ti </a:t>
            </a:r>
            <a:r>
              <a:rPr lang="en-US" sz="2800" dirty="0"/>
              <a:t>appears before the commit operation of </a:t>
            </a:r>
            <a:r>
              <a:rPr lang="en-US" sz="2800" i="1" dirty="0" err="1"/>
              <a:t>Tj</a:t>
            </a:r>
            <a:r>
              <a:rPr lang="en-US" sz="2800" i="1" dirty="0"/>
              <a:t>. </a:t>
            </a:r>
            <a:endParaRPr lang="en-US" sz="2800" dirty="0"/>
          </a:p>
          <a:p>
            <a:r>
              <a:rPr lang="en-US" sz="2800" dirty="0"/>
              <a:t>The following schedule is not recoverable if </a:t>
            </a:r>
            <a:r>
              <a:rPr lang="en-US" sz="2800" i="1" dirty="0"/>
              <a:t>T9 </a:t>
            </a:r>
            <a:r>
              <a:rPr lang="en-US" sz="2800" dirty="0"/>
              <a:t>commits immediately after the read </a:t>
            </a:r>
          </a:p>
          <a:p>
            <a:endParaRPr lang="en-US" sz="2800" dirty="0"/>
          </a:p>
          <a:p>
            <a:endParaRPr lang="en-US" sz="2800" dirty="0"/>
          </a:p>
          <a:p>
            <a:endParaRPr lang="en-US" sz="2800" dirty="0"/>
          </a:p>
          <a:p>
            <a:endParaRPr lang="en-US" sz="2800" dirty="0"/>
          </a:p>
          <a:p>
            <a:pPr marL="0" indent="0">
              <a:buNone/>
            </a:pPr>
            <a:endParaRPr lang="en-US" sz="2800" dirty="0"/>
          </a:p>
          <a:p>
            <a:r>
              <a:rPr lang="en-US" sz="2800" dirty="0"/>
              <a:t>If </a:t>
            </a:r>
            <a:r>
              <a:rPr lang="en-US" sz="2800" i="1" dirty="0"/>
              <a:t>T</a:t>
            </a:r>
            <a:r>
              <a:rPr lang="en-US" sz="2800" dirty="0"/>
              <a:t>8 should abort, </a:t>
            </a:r>
            <a:r>
              <a:rPr lang="en-US" sz="2800" i="1" dirty="0"/>
              <a:t>T</a:t>
            </a:r>
            <a:r>
              <a:rPr lang="en-US" sz="2800" dirty="0"/>
              <a:t>9 would have read an inconsistent database state. Hence, database must ensure that schedules are recoverable. </a:t>
            </a:r>
          </a:p>
          <a:p>
            <a:endParaRPr lang="en-US" sz="2800" dirty="0"/>
          </a:p>
          <a:p>
            <a:endParaRPr lang="en-US" dirty="0"/>
          </a:p>
        </p:txBody>
      </p:sp>
      <p:pic>
        <p:nvPicPr>
          <p:cNvPr id="5" name="Picture 2"/>
          <p:cNvPicPr>
            <a:picLocks noChangeAspect="1" noChangeArrowheads="1"/>
          </p:cNvPicPr>
          <p:nvPr/>
        </p:nvPicPr>
        <p:blipFill rotWithShape="1">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rcRect l="46852" t="47222" r="27769" b="27778"/>
          <a:stretch/>
        </p:blipFill>
        <p:spPr bwMode="auto">
          <a:xfrm>
            <a:off x="4495800" y="3505200"/>
            <a:ext cx="3302000" cy="1828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691874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Recoverable Schedules </a:t>
            </a:r>
            <a:endParaRPr lang="en-US" dirty="0"/>
          </a:p>
        </p:txBody>
      </p:sp>
      <p:sp>
        <p:nvSpPr>
          <p:cNvPr id="3" name="Content Placeholder 2"/>
          <p:cNvSpPr>
            <a:spLocks noGrp="1"/>
          </p:cNvSpPr>
          <p:nvPr>
            <p:ph idx="1"/>
          </p:nvPr>
        </p:nvSpPr>
        <p:spPr>
          <a:xfrm>
            <a:off x="457200" y="1295400"/>
            <a:ext cx="8229600" cy="5715000"/>
          </a:xfrm>
        </p:spPr>
        <p:txBody>
          <a:bodyPr>
            <a:normAutofit/>
          </a:bodyPr>
          <a:lstStyle/>
          <a:p>
            <a:r>
              <a:rPr lang="en-US" sz="2600" dirty="0"/>
              <a:t>A schedule is said to be </a:t>
            </a:r>
            <a:r>
              <a:rPr lang="en-US" sz="2600" i="1" dirty="0"/>
              <a:t>recoverable</a:t>
            </a:r>
            <a:r>
              <a:rPr lang="en-US" sz="2600" dirty="0"/>
              <a:t>, if for each pair of transaction Ti and </a:t>
            </a:r>
            <a:r>
              <a:rPr lang="en-US" sz="2600" dirty="0" err="1"/>
              <a:t>Tj</a:t>
            </a:r>
            <a:r>
              <a:rPr lang="en-US" sz="2600" dirty="0"/>
              <a:t> such that </a:t>
            </a:r>
            <a:r>
              <a:rPr lang="en-US" sz="2600" dirty="0" err="1"/>
              <a:t>Tj</a:t>
            </a:r>
            <a:r>
              <a:rPr lang="en-US" sz="2600" dirty="0"/>
              <a:t> reads a data item previously written by Ti, the commit operation of Ti appears before the commit operation of </a:t>
            </a:r>
            <a:r>
              <a:rPr lang="en-US" sz="2600" dirty="0" err="1"/>
              <a:t>Tj</a:t>
            </a:r>
            <a:r>
              <a:rPr lang="en-US" sz="2600" dirty="0"/>
              <a:t>.</a:t>
            </a:r>
          </a:p>
          <a:p>
            <a:endParaRPr lang="en-US" sz="2600" dirty="0"/>
          </a:p>
          <a:p>
            <a:endParaRPr lang="en-US" sz="2600" dirty="0"/>
          </a:p>
          <a:p>
            <a:endParaRPr lang="en-US" sz="2600" dirty="0"/>
          </a:p>
          <a:p>
            <a:endParaRPr lang="en-US" sz="2600" dirty="0"/>
          </a:p>
          <a:p>
            <a:endParaRPr lang="en-US" sz="2600" dirty="0"/>
          </a:p>
          <a:p>
            <a:endParaRPr lang="en-US" sz="2600" dirty="0"/>
          </a:p>
          <a:p>
            <a:r>
              <a:rPr lang="en-US" sz="2600" dirty="0"/>
              <a:t>Both the above schedules are recoverable .</a:t>
            </a:r>
          </a:p>
          <a:p>
            <a:endParaRPr lang="en-US" sz="2600" dirty="0"/>
          </a:p>
          <a:p>
            <a:endParaRPr lang="en-US" sz="2600" dirty="0"/>
          </a:p>
          <a:p>
            <a:endParaRPr lang="en-US" sz="2600" dirty="0"/>
          </a:p>
          <a:p>
            <a:endParaRPr lang="en-US" sz="2600" dirty="0"/>
          </a:p>
          <a:p>
            <a:endParaRPr lang="en-US" sz="2600" dirty="0"/>
          </a:p>
        </p:txBody>
      </p:sp>
      <p:pic>
        <p:nvPicPr>
          <p:cNvPr id="6" name="Picture 2" descr="C:\Users\Richa\Desktop\IMG_20141016_105336.jpg"/>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250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4991100" y="3006868"/>
            <a:ext cx="3505200" cy="281211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3" descr="C:\Users\Richa\Desktop\111.jpg"/>
          <p:cNvPicPr>
            <a:picLocks noChangeAspect="1" noChangeArrowheads="1"/>
          </p:cNvPicPr>
          <p:nvPr/>
        </p:nvPicPr>
        <p:blipFill>
          <a:blip r:embed="rId4">
            <a:extLst>
              <a:ext uri="{BEBA8EAE-BF5A-486C-A8C5-ECC9F3942E4B}">
                <a14:imgProps xmlns:a14="http://schemas.microsoft.com/office/drawing/2010/main">
                  <a14:imgLayer r:embed="rId5">
                    <a14:imgEffect>
                      <a14:sharpenSoften amount="250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914400" y="3048000"/>
            <a:ext cx="3696096" cy="2796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880729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28600"/>
            <a:ext cx="8229600" cy="1143000"/>
          </a:xfrm>
        </p:spPr>
        <p:txBody>
          <a:bodyPr/>
          <a:lstStyle/>
          <a:p>
            <a:r>
              <a:rPr lang="en-US" b="1" dirty="0">
                <a:solidFill>
                  <a:schemeClr val="accent1">
                    <a:lumMod val="75000"/>
                  </a:schemeClr>
                </a:solidFill>
              </a:rPr>
              <a:t>Recoverable Schedules </a:t>
            </a:r>
            <a:endParaRPr lang="en-US" dirty="0"/>
          </a:p>
        </p:txBody>
      </p:sp>
      <p:sp>
        <p:nvSpPr>
          <p:cNvPr id="3" name="Content Placeholder 2"/>
          <p:cNvSpPr>
            <a:spLocks noGrp="1"/>
          </p:cNvSpPr>
          <p:nvPr>
            <p:ph idx="1"/>
          </p:nvPr>
        </p:nvSpPr>
        <p:spPr/>
        <p:txBody>
          <a:bodyPr/>
          <a:lstStyle/>
          <a:p>
            <a:pPr algn="just"/>
            <a:r>
              <a:rPr lang="en-US" dirty="0"/>
              <a:t>Schedule1 is recoverable because T2 reads the value of A updated by T1 and also T1 commits before T2 which makes the value read by T2 correct. Then T2 can commit itself.</a:t>
            </a:r>
          </a:p>
          <a:p>
            <a:pPr algn="just"/>
            <a:r>
              <a:rPr lang="en-US" dirty="0"/>
              <a:t>In schedule2, if T1 is aborted, T2 has to abort because the value A it read is incorrect.</a:t>
            </a:r>
          </a:p>
          <a:p>
            <a:pPr algn="just"/>
            <a:r>
              <a:rPr lang="en-US" dirty="0"/>
              <a:t>In both cases, the database is in consistent state.</a:t>
            </a:r>
          </a:p>
          <a:p>
            <a:endParaRPr lang="en-US" dirty="0"/>
          </a:p>
        </p:txBody>
      </p:sp>
    </p:spTree>
    <p:extLst>
      <p:ext uri="{BB962C8B-B14F-4D97-AF65-F5344CB8AC3E}">
        <p14:creationId xmlns:p14="http://schemas.microsoft.com/office/powerpoint/2010/main" val="64117936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Cascading Rollbacks </a:t>
            </a:r>
            <a:endParaRPr lang="en-US" dirty="0">
              <a:solidFill>
                <a:schemeClr val="accent1">
                  <a:lumMod val="75000"/>
                </a:schemeClr>
              </a:solidFill>
            </a:endParaRPr>
          </a:p>
        </p:txBody>
      </p:sp>
      <p:pic>
        <p:nvPicPr>
          <p:cNvPr id="5" name="Picture 2"/>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24890" t="23264" r="27282" b="20486"/>
          <a:stretch/>
        </p:blipFill>
        <p:spPr bwMode="auto">
          <a:xfrm>
            <a:off x="762001" y="1371600"/>
            <a:ext cx="7772400" cy="495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952992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Example</a:t>
            </a:r>
          </a:p>
        </p:txBody>
      </p:sp>
      <p:sp>
        <p:nvSpPr>
          <p:cNvPr id="3" name="Content Placeholder 2"/>
          <p:cNvSpPr>
            <a:spLocks noGrp="1"/>
          </p:cNvSpPr>
          <p:nvPr>
            <p:ph idx="1"/>
          </p:nvPr>
        </p:nvSpPr>
        <p:spPr>
          <a:xfrm>
            <a:off x="457200" y="1600200"/>
            <a:ext cx="8382000" cy="4876800"/>
          </a:xfrm>
        </p:spPr>
        <p:txBody>
          <a:bodyPr/>
          <a:lstStyle/>
          <a:p>
            <a:r>
              <a:rPr lang="en-US" dirty="0">
                <a:cs typeface="Times New Roman" pitchFamily="18" charset="0"/>
              </a:rPr>
              <a:t>A transfer of money from one bank account to another requires two changes to the database both must succeed or fail together.</a:t>
            </a:r>
          </a:p>
          <a:p>
            <a:pPr lvl="1" algn="just">
              <a:spcBef>
                <a:spcPct val="50000"/>
              </a:spcBef>
            </a:pPr>
            <a:r>
              <a:rPr lang="en-US" dirty="0">
                <a:cs typeface="Times New Roman" pitchFamily="18" charset="0"/>
              </a:rPr>
              <a:t>Subtracting the money from the savings account balance.</a:t>
            </a:r>
          </a:p>
          <a:p>
            <a:pPr lvl="1" algn="just">
              <a:spcBef>
                <a:spcPct val="50000"/>
              </a:spcBef>
            </a:pPr>
            <a:r>
              <a:rPr lang="en-US" dirty="0">
                <a:cs typeface="Times New Roman" pitchFamily="18" charset="0"/>
              </a:rPr>
              <a:t>Adding the money to the checking account balance.</a:t>
            </a:r>
          </a:p>
          <a:p>
            <a:pPr marL="457200" lvl="1" indent="0">
              <a:buNone/>
            </a:pPr>
            <a:endParaRPr lang="en-US" dirty="0">
              <a:cs typeface="Times New Roman" pitchFamily="18" charset="0"/>
            </a:endParaRPr>
          </a:p>
          <a:p>
            <a:endParaRPr lang="en-US" dirty="0"/>
          </a:p>
        </p:txBody>
      </p:sp>
    </p:spTree>
    <p:extLst>
      <p:ext uri="{BB962C8B-B14F-4D97-AF65-F5344CB8AC3E}">
        <p14:creationId xmlns:p14="http://schemas.microsoft.com/office/powerpoint/2010/main" val="19057462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solidFill>
                  <a:schemeClr val="accent1">
                    <a:lumMod val="75000"/>
                  </a:schemeClr>
                </a:solidFill>
              </a:rPr>
              <a:t>Cascadeless</a:t>
            </a:r>
            <a:r>
              <a:rPr lang="en-US" b="1" dirty="0">
                <a:solidFill>
                  <a:schemeClr val="accent1">
                    <a:lumMod val="75000"/>
                  </a:schemeClr>
                </a:solidFill>
              </a:rPr>
              <a:t> Schedules </a:t>
            </a:r>
            <a:endParaRPr lang="en-US" dirty="0">
              <a:solidFill>
                <a:schemeClr val="accent1">
                  <a:lumMod val="75000"/>
                </a:schemeClr>
              </a:solidFill>
            </a:endParaRPr>
          </a:p>
        </p:txBody>
      </p:sp>
      <p:sp>
        <p:nvSpPr>
          <p:cNvPr id="3" name="Content Placeholder 2"/>
          <p:cNvSpPr>
            <a:spLocks noGrp="1"/>
          </p:cNvSpPr>
          <p:nvPr>
            <p:ph idx="1"/>
          </p:nvPr>
        </p:nvSpPr>
        <p:spPr>
          <a:xfrm>
            <a:off x="304800" y="1600200"/>
            <a:ext cx="8610600" cy="4525963"/>
          </a:xfrm>
        </p:spPr>
        <p:txBody>
          <a:bodyPr/>
          <a:lstStyle/>
          <a:p>
            <a:pPr algn="just"/>
            <a:r>
              <a:rPr lang="en-US" b="1" dirty="0" err="1">
                <a:solidFill>
                  <a:srgbClr val="FF0000"/>
                </a:solidFill>
              </a:rPr>
              <a:t>Cascadeless</a:t>
            </a:r>
            <a:r>
              <a:rPr lang="en-US" b="1" dirty="0">
                <a:solidFill>
                  <a:srgbClr val="FF0000"/>
                </a:solidFill>
              </a:rPr>
              <a:t> schedules</a:t>
            </a:r>
            <a:r>
              <a:rPr lang="en-US" dirty="0"/>
              <a:t>—cascading rollbacks cannot occur; for each pair of transactions </a:t>
            </a:r>
            <a:r>
              <a:rPr lang="en-US" i="1" dirty="0"/>
              <a:t>Ti </a:t>
            </a:r>
            <a:r>
              <a:rPr lang="en-US" dirty="0"/>
              <a:t>and </a:t>
            </a:r>
            <a:r>
              <a:rPr lang="en-US" i="1" dirty="0" err="1"/>
              <a:t>Tj</a:t>
            </a:r>
            <a:r>
              <a:rPr lang="en-US" i="1" dirty="0"/>
              <a:t> </a:t>
            </a:r>
            <a:r>
              <a:rPr lang="en-US" dirty="0"/>
              <a:t>such that </a:t>
            </a:r>
            <a:r>
              <a:rPr lang="en-US" i="1" dirty="0" err="1"/>
              <a:t>Tj</a:t>
            </a:r>
            <a:r>
              <a:rPr lang="en-US" i="1" dirty="0"/>
              <a:t> </a:t>
            </a:r>
            <a:r>
              <a:rPr lang="en-US" dirty="0"/>
              <a:t>reads a data item previously written by </a:t>
            </a:r>
            <a:r>
              <a:rPr lang="en-US" i="1" dirty="0"/>
              <a:t>Ti</a:t>
            </a:r>
            <a:r>
              <a:rPr lang="en-US" dirty="0"/>
              <a:t>, the commit operation of </a:t>
            </a:r>
            <a:r>
              <a:rPr lang="en-US" i="1" dirty="0"/>
              <a:t>Ti </a:t>
            </a:r>
            <a:r>
              <a:rPr lang="en-US" dirty="0"/>
              <a:t>appears before the read operation of </a:t>
            </a:r>
            <a:r>
              <a:rPr lang="en-US" i="1" dirty="0" err="1"/>
              <a:t>Tj</a:t>
            </a:r>
            <a:r>
              <a:rPr lang="en-US" dirty="0"/>
              <a:t>.</a:t>
            </a:r>
          </a:p>
          <a:p>
            <a:pPr algn="just"/>
            <a:r>
              <a:rPr lang="en-US" dirty="0"/>
              <a:t>Every </a:t>
            </a:r>
            <a:r>
              <a:rPr lang="en-US" dirty="0" err="1"/>
              <a:t>cascadeless</a:t>
            </a:r>
            <a:r>
              <a:rPr lang="en-US"/>
              <a:t> schedule is also recoverable</a:t>
            </a:r>
            <a:endParaRPr lang="en-US" dirty="0"/>
          </a:p>
        </p:txBody>
      </p:sp>
    </p:spTree>
    <p:extLst>
      <p:ext uri="{BB962C8B-B14F-4D97-AF65-F5344CB8AC3E}">
        <p14:creationId xmlns:p14="http://schemas.microsoft.com/office/powerpoint/2010/main" val="40646226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Example</a:t>
            </a:r>
            <a:endParaRPr lang="en-US" dirty="0"/>
          </a:p>
        </p:txBody>
      </p:sp>
      <p:pic>
        <p:nvPicPr>
          <p:cNvPr id="5" name="Picture 2"/>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39440" t="54664" r="24372" b="17911"/>
          <a:stretch/>
        </p:blipFill>
        <p:spPr bwMode="auto">
          <a:xfrm>
            <a:off x="990600" y="2286000"/>
            <a:ext cx="7543800" cy="304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531578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1" name="Rectangle 2"/>
          <p:cNvSpPr>
            <a:spLocks noGrp="1" noChangeArrowheads="1"/>
          </p:cNvSpPr>
          <p:nvPr>
            <p:ph type="title"/>
          </p:nvPr>
        </p:nvSpPr>
        <p:spPr>
          <a:xfrm>
            <a:off x="457200" y="228600"/>
            <a:ext cx="8229600" cy="1143000"/>
          </a:xfrm>
        </p:spPr>
        <p:txBody>
          <a:bodyPr/>
          <a:lstStyle/>
          <a:p>
            <a:pPr eaLnBrk="1" hangingPunct="1"/>
            <a:r>
              <a:rPr lang="en-US" b="1" dirty="0">
                <a:solidFill>
                  <a:schemeClr val="accent1">
                    <a:lumMod val="75000"/>
                  </a:schemeClr>
                </a:solidFill>
              </a:rPr>
              <a:t>Processes of Transaction</a:t>
            </a:r>
          </a:p>
        </p:txBody>
      </p:sp>
      <p:sp>
        <p:nvSpPr>
          <p:cNvPr id="8198" name="Rectangle 3"/>
          <p:cNvSpPr>
            <a:spLocks noGrp="1" noChangeArrowheads="1"/>
          </p:cNvSpPr>
          <p:nvPr>
            <p:ph type="body" idx="1"/>
          </p:nvPr>
        </p:nvSpPr>
        <p:spPr>
          <a:xfrm>
            <a:off x="457200" y="1600200"/>
            <a:ext cx="8229600" cy="4953000"/>
          </a:xfrm>
        </p:spPr>
        <p:txBody>
          <a:bodyPr/>
          <a:lstStyle/>
          <a:p>
            <a:pPr algn="just">
              <a:spcBef>
                <a:spcPct val="50000"/>
              </a:spcBef>
            </a:pPr>
            <a:r>
              <a:rPr lang="en-US" dirty="0">
                <a:solidFill>
                  <a:srgbClr val="FF0000"/>
                </a:solidFill>
                <a:cs typeface="Times New Roman" pitchFamily="18" charset="0"/>
              </a:rPr>
              <a:t>Read Operation</a:t>
            </a:r>
            <a:r>
              <a:rPr lang="en-US" dirty="0">
                <a:cs typeface="Times New Roman" pitchFamily="18" charset="0"/>
              </a:rPr>
              <a:t>: To read a database object, it is first brought into main memory from disk and then its value is copied into a program variable. </a:t>
            </a:r>
          </a:p>
        </p:txBody>
      </p:sp>
      <p:grpSp>
        <p:nvGrpSpPr>
          <p:cNvPr id="2" name="Group 41"/>
          <p:cNvGrpSpPr>
            <a:grpSpLocks/>
          </p:cNvGrpSpPr>
          <p:nvPr/>
        </p:nvGrpSpPr>
        <p:grpSpPr bwMode="auto">
          <a:xfrm>
            <a:off x="685800" y="3657600"/>
            <a:ext cx="7848600" cy="2895600"/>
            <a:chOff x="685800" y="3657600"/>
            <a:chExt cx="7848600" cy="2895600"/>
          </a:xfrm>
        </p:grpSpPr>
        <p:sp>
          <p:nvSpPr>
            <p:cNvPr id="9" name="Rectangle 8"/>
            <p:cNvSpPr/>
            <p:nvPr/>
          </p:nvSpPr>
          <p:spPr bwMode="auto">
            <a:xfrm>
              <a:off x="1981200" y="3657600"/>
              <a:ext cx="1371600" cy="22098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0" name="Rectangle 9"/>
            <p:cNvSpPr/>
            <p:nvPr/>
          </p:nvSpPr>
          <p:spPr bwMode="auto">
            <a:xfrm>
              <a:off x="1981200" y="4114800"/>
              <a:ext cx="1371600" cy="3810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1" name="Rectangle 10"/>
            <p:cNvSpPr/>
            <p:nvPr/>
          </p:nvSpPr>
          <p:spPr bwMode="auto">
            <a:xfrm>
              <a:off x="1981200" y="4953000"/>
              <a:ext cx="1371600" cy="3810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2" name="Rectangle 11"/>
            <p:cNvSpPr/>
            <p:nvPr/>
          </p:nvSpPr>
          <p:spPr bwMode="auto">
            <a:xfrm>
              <a:off x="2147888" y="4114800"/>
              <a:ext cx="1066800" cy="3810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3" name="Rectangle 12"/>
            <p:cNvSpPr/>
            <p:nvPr/>
          </p:nvSpPr>
          <p:spPr bwMode="auto">
            <a:xfrm>
              <a:off x="2147888" y="4953000"/>
              <a:ext cx="1066800" cy="3810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4" name="TextBox 13"/>
            <p:cNvSpPr txBox="1"/>
            <p:nvPr/>
          </p:nvSpPr>
          <p:spPr bwMode="auto">
            <a:xfrm>
              <a:off x="1828800" y="5907088"/>
              <a:ext cx="1676400" cy="646112"/>
            </a:xfrm>
            <a:prstGeom prst="rect">
              <a:avLst/>
            </a:prstGeom>
            <a:noFill/>
          </p:spPr>
          <p:txBody>
            <a:bodyPr>
              <a:spAutoFit/>
            </a:bodyPr>
            <a:lstStyle/>
            <a:p>
              <a:pPr algn="ctr">
                <a:defRPr/>
              </a:pPr>
              <a:r>
                <a:rPr lang="en-US" b="1" dirty="0">
                  <a:latin typeface="+mn-lt"/>
                </a:rPr>
                <a:t>Main Memory (RAM)</a:t>
              </a:r>
            </a:p>
          </p:txBody>
        </p:sp>
        <p:sp>
          <p:nvSpPr>
            <p:cNvPr id="15" name="Can 14"/>
            <p:cNvSpPr/>
            <p:nvPr/>
          </p:nvSpPr>
          <p:spPr bwMode="auto">
            <a:xfrm>
              <a:off x="4953000" y="3657600"/>
              <a:ext cx="1828800" cy="2209800"/>
            </a:xfrm>
            <a:prstGeom prst="can">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6" name="Rectangle 15"/>
            <p:cNvSpPr/>
            <p:nvPr/>
          </p:nvSpPr>
          <p:spPr bwMode="auto">
            <a:xfrm>
              <a:off x="4953000" y="4572000"/>
              <a:ext cx="1828800" cy="5334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7" name="TextBox 16"/>
            <p:cNvSpPr txBox="1"/>
            <p:nvPr/>
          </p:nvSpPr>
          <p:spPr bwMode="auto">
            <a:xfrm>
              <a:off x="5181600" y="4648200"/>
              <a:ext cx="1371600" cy="369888"/>
            </a:xfrm>
            <a:prstGeom prst="rect">
              <a:avLst/>
            </a:prstGeom>
            <a:noFill/>
            <a:ln w="19050">
              <a:solidFill>
                <a:schemeClr val="tx1"/>
              </a:solidFill>
            </a:ln>
          </p:spPr>
          <p:txBody>
            <a:bodyPr anchor="ctr">
              <a:spAutoFit/>
            </a:bodyPr>
            <a:lstStyle/>
            <a:p>
              <a:pPr algn="ctr">
                <a:defRPr/>
              </a:pPr>
              <a:r>
                <a:rPr lang="en-US" b="1" dirty="0">
                  <a:latin typeface="+mn-lt"/>
                </a:rPr>
                <a:t>5000    A</a:t>
              </a:r>
            </a:p>
          </p:txBody>
        </p:sp>
        <p:sp>
          <p:nvSpPr>
            <p:cNvPr id="18" name="TextBox 17"/>
            <p:cNvSpPr txBox="1"/>
            <p:nvPr/>
          </p:nvSpPr>
          <p:spPr bwMode="auto">
            <a:xfrm>
              <a:off x="7315200" y="4811713"/>
              <a:ext cx="1219200" cy="646112"/>
            </a:xfrm>
            <a:prstGeom prst="rect">
              <a:avLst/>
            </a:prstGeom>
            <a:noFill/>
            <a:ln w="19050">
              <a:noFill/>
            </a:ln>
          </p:spPr>
          <p:txBody>
            <a:bodyPr anchor="ctr">
              <a:spAutoFit/>
            </a:bodyPr>
            <a:lstStyle/>
            <a:p>
              <a:pPr algn="ctr">
                <a:defRPr/>
              </a:pPr>
              <a:r>
                <a:rPr lang="en-US" b="1" dirty="0">
                  <a:latin typeface="+mn-lt"/>
                </a:rPr>
                <a:t>Physical Block  (X)</a:t>
              </a:r>
            </a:p>
          </p:txBody>
        </p:sp>
        <p:cxnSp>
          <p:nvCxnSpPr>
            <p:cNvPr id="19" name="Straight Arrow Connector 18"/>
            <p:cNvCxnSpPr>
              <a:endCxn id="16" idx="3"/>
            </p:cNvCxnSpPr>
            <p:nvPr/>
          </p:nvCxnSpPr>
          <p:spPr bwMode="auto">
            <a:xfrm rot="10800000">
              <a:off x="6781800" y="4838700"/>
              <a:ext cx="685800" cy="11430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endCxn id="10" idx="3"/>
            </p:cNvCxnSpPr>
            <p:nvPr/>
          </p:nvCxnSpPr>
          <p:spPr bwMode="auto">
            <a:xfrm rot="10800000">
              <a:off x="3352800" y="4305300"/>
              <a:ext cx="1828800" cy="53340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bwMode="auto">
            <a:xfrm>
              <a:off x="2195513" y="4141788"/>
              <a:ext cx="990600" cy="369887"/>
            </a:xfrm>
            <a:prstGeom prst="rect">
              <a:avLst/>
            </a:prstGeom>
            <a:noFill/>
            <a:ln w="19050">
              <a:noFill/>
            </a:ln>
          </p:spPr>
          <p:txBody>
            <a:bodyPr anchor="ctr">
              <a:spAutoFit/>
            </a:bodyPr>
            <a:lstStyle/>
            <a:p>
              <a:pPr algn="ctr">
                <a:defRPr/>
              </a:pPr>
              <a:r>
                <a:rPr lang="en-US" b="1" dirty="0">
                  <a:latin typeface="+mn-lt"/>
                </a:rPr>
                <a:t>5000</a:t>
              </a:r>
            </a:p>
          </p:txBody>
        </p:sp>
        <p:sp>
          <p:nvSpPr>
            <p:cNvPr id="22" name="TextBox 21"/>
            <p:cNvSpPr txBox="1"/>
            <p:nvPr/>
          </p:nvSpPr>
          <p:spPr bwMode="auto">
            <a:xfrm>
              <a:off x="3429000" y="4648200"/>
              <a:ext cx="1447800" cy="369888"/>
            </a:xfrm>
            <a:prstGeom prst="rect">
              <a:avLst/>
            </a:prstGeom>
            <a:noFill/>
            <a:ln w="19050">
              <a:noFill/>
            </a:ln>
          </p:spPr>
          <p:txBody>
            <a:bodyPr anchor="ctr">
              <a:spAutoFit/>
            </a:bodyPr>
            <a:lstStyle/>
            <a:p>
              <a:pPr algn="ctr">
                <a:defRPr/>
              </a:pPr>
              <a:r>
                <a:rPr lang="en-US" b="1" dirty="0">
                  <a:latin typeface="+mn-lt"/>
                </a:rPr>
                <a:t>INPUT   (1)</a:t>
              </a:r>
            </a:p>
          </p:txBody>
        </p:sp>
        <p:sp>
          <p:nvSpPr>
            <p:cNvPr id="23" name="TextBox 22"/>
            <p:cNvSpPr txBox="1"/>
            <p:nvPr/>
          </p:nvSpPr>
          <p:spPr bwMode="auto">
            <a:xfrm>
              <a:off x="3429000" y="3962400"/>
              <a:ext cx="381000" cy="369888"/>
            </a:xfrm>
            <a:prstGeom prst="rect">
              <a:avLst/>
            </a:prstGeom>
            <a:noFill/>
            <a:ln w="19050">
              <a:noFill/>
            </a:ln>
          </p:spPr>
          <p:txBody>
            <a:bodyPr anchor="ctr">
              <a:spAutoFit/>
            </a:bodyPr>
            <a:lstStyle/>
            <a:p>
              <a:pPr algn="ctr">
                <a:defRPr/>
              </a:pPr>
              <a:r>
                <a:rPr lang="en-US" b="1" dirty="0">
                  <a:latin typeface="+mn-lt"/>
                </a:rPr>
                <a:t>A</a:t>
              </a:r>
            </a:p>
          </p:txBody>
        </p:sp>
        <p:sp>
          <p:nvSpPr>
            <p:cNvPr id="24" name="TextBox 23"/>
            <p:cNvSpPr txBox="1"/>
            <p:nvPr/>
          </p:nvSpPr>
          <p:spPr bwMode="auto">
            <a:xfrm>
              <a:off x="5410200" y="5954713"/>
              <a:ext cx="990600" cy="369887"/>
            </a:xfrm>
            <a:prstGeom prst="rect">
              <a:avLst/>
            </a:prstGeom>
            <a:noFill/>
            <a:ln w="19050">
              <a:noFill/>
            </a:ln>
          </p:spPr>
          <p:txBody>
            <a:bodyPr anchor="ctr">
              <a:spAutoFit/>
            </a:bodyPr>
            <a:lstStyle/>
            <a:p>
              <a:pPr algn="ctr">
                <a:defRPr/>
              </a:pPr>
              <a:r>
                <a:rPr lang="en-US" b="1" dirty="0">
                  <a:latin typeface="+mn-lt"/>
                </a:rPr>
                <a:t>Disk</a:t>
              </a:r>
            </a:p>
          </p:txBody>
        </p:sp>
        <p:sp>
          <p:nvSpPr>
            <p:cNvPr id="25" name="TextBox 24"/>
            <p:cNvSpPr txBox="1"/>
            <p:nvPr/>
          </p:nvSpPr>
          <p:spPr bwMode="auto">
            <a:xfrm>
              <a:off x="3429000" y="4937125"/>
              <a:ext cx="381000" cy="461963"/>
            </a:xfrm>
            <a:prstGeom prst="rect">
              <a:avLst/>
            </a:prstGeom>
            <a:noFill/>
            <a:ln w="19050">
              <a:noFill/>
            </a:ln>
          </p:spPr>
          <p:txBody>
            <a:bodyPr anchor="ctr">
              <a:spAutoFit/>
            </a:bodyPr>
            <a:lstStyle/>
            <a:p>
              <a:pPr algn="ctr">
                <a:defRPr/>
              </a:pPr>
              <a:r>
                <a:rPr lang="en-US" sz="2400" b="1" dirty="0">
                  <a:latin typeface="+mn-lt"/>
                </a:rPr>
                <a:t>a</a:t>
              </a:r>
            </a:p>
          </p:txBody>
        </p:sp>
        <p:cxnSp>
          <p:nvCxnSpPr>
            <p:cNvPr id="26" name="Straight Arrow Connector 25"/>
            <p:cNvCxnSpPr/>
            <p:nvPr/>
          </p:nvCxnSpPr>
          <p:spPr bwMode="auto">
            <a:xfrm rot="10800000">
              <a:off x="3352800" y="5181600"/>
              <a:ext cx="609600" cy="38100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bwMode="auto">
            <a:xfrm>
              <a:off x="3581400" y="5486400"/>
              <a:ext cx="1219200" cy="646113"/>
            </a:xfrm>
            <a:prstGeom prst="rect">
              <a:avLst/>
            </a:prstGeom>
            <a:noFill/>
            <a:ln w="19050">
              <a:noFill/>
            </a:ln>
          </p:spPr>
          <p:txBody>
            <a:bodyPr anchor="ctr">
              <a:spAutoFit/>
            </a:bodyPr>
            <a:lstStyle/>
            <a:p>
              <a:pPr algn="ctr">
                <a:defRPr/>
              </a:pPr>
              <a:r>
                <a:rPr lang="en-US" b="1" dirty="0">
                  <a:latin typeface="+mn-lt"/>
                </a:rPr>
                <a:t>Program Variable</a:t>
              </a:r>
            </a:p>
          </p:txBody>
        </p:sp>
        <p:sp>
          <p:nvSpPr>
            <p:cNvPr id="31" name="TextBox 30"/>
            <p:cNvSpPr txBox="1"/>
            <p:nvPr/>
          </p:nvSpPr>
          <p:spPr bwMode="auto">
            <a:xfrm>
              <a:off x="685800" y="4125913"/>
              <a:ext cx="1219200" cy="369887"/>
            </a:xfrm>
            <a:prstGeom prst="rect">
              <a:avLst/>
            </a:prstGeom>
            <a:noFill/>
            <a:ln w="19050">
              <a:noFill/>
            </a:ln>
          </p:spPr>
          <p:txBody>
            <a:bodyPr anchor="ctr">
              <a:spAutoFit/>
            </a:bodyPr>
            <a:lstStyle/>
            <a:p>
              <a:pPr algn="ctr">
                <a:defRPr/>
              </a:pPr>
              <a:r>
                <a:rPr lang="en-US" b="1" dirty="0">
                  <a:latin typeface="+mn-lt"/>
                </a:rPr>
                <a:t>Read (2)</a:t>
              </a:r>
            </a:p>
          </p:txBody>
        </p:sp>
        <p:sp>
          <p:nvSpPr>
            <p:cNvPr id="32" name="TextBox 31"/>
            <p:cNvSpPr txBox="1"/>
            <p:nvPr/>
          </p:nvSpPr>
          <p:spPr bwMode="auto">
            <a:xfrm>
              <a:off x="2209800" y="4953000"/>
              <a:ext cx="990600" cy="369888"/>
            </a:xfrm>
            <a:prstGeom prst="rect">
              <a:avLst/>
            </a:prstGeom>
            <a:noFill/>
            <a:ln w="19050">
              <a:noFill/>
            </a:ln>
          </p:spPr>
          <p:txBody>
            <a:bodyPr anchor="ctr">
              <a:spAutoFit/>
            </a:bodyPr>
            <a:lstStyle/>
            <a:p>
              <a:pPr algn="ctr">
                <a:defRPr/>
              </a:pPr>
              <a:r>
                <a:rPr lang="en-US" b="1" dirty="0">
                  <a:latin typeface="+mn-lt"/>
                </a:rPr>
                <a:t>5000</a:t>
              </a:r>
            </a:p>
          </p:txBody>
        </p:sp>
        <p:cxnSp>
          <p:nvCxnSpPr>
            <p:cNvPr id="35" name="Curved Connector 34"/>
            <p:cNvCxnSpPr>
              <a:stCxn id="10" idx="1"/>
              <a:endCxn id="11" idx="1"/>
            </p:cNvCxnSpPr>
            <p:nvPr/>
          </p:nvCxnSpPr>
          <p:spPr>
            <a:xfrm rot="10800000" flipV="1">
              <a:off x="1981200" y="4305300"/>
              <a:ext cx="1588" cy="838200"/>
            </a:xfrm>
            <a:prstGeom prst="curvedConnector3">
              <a:avLst>
                <a:gd name="adj1" fmla="val 2224755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78823663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8198">
                                            <p:txEl>
                                              <p:pRg st="0" end="0"/>
                                            </p:txEl>
                                          </p:spTgt>
                                        </p:tgtEl>
                                        <p:attrNameLst>
                                          <p:attrName>style.visibility</p:attrName>
                                        </p:attrNameLst>
                                      </p:cBhvr>
                                      <p:to>
                                        <p:strVal val="visible"/>
                                      </p:to>
                                    </p:set>
                                    <p:animEffect transition="in" filter="randombar(horizontal)">
                                      <p:cBhvr>
                                        <p:cTn id="7" dur="500"/>
                                        <p:tgtEl>
                                          <p:spTgt spid="8198">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8" presetClass="entr" presetSubtype="12"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strips(downLeft)">
                                      <p:cBhvr>
                                        <p:cTn id="12"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8"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5" name="Rectangle 2"/>
          <p:cNvSpPr>
            <a:spLocks noGrp="1" noChangeArrowheads="1"/>
          </p:cNvSpPr>
          <p:nvPr>
            <p:ph type="title"/>
          </p:nvPr>
        </p:nvSpPr>
        <p:spPr>
          <a:xfrm>
            <a:off x="457200" y="228600"/>
            <a:ext cx="8229600" cy="1143000"/>
          </a:xfrm>
        </p:spPr>
        <p:txBody>
          <a:bodyPr/>
          <a:lstStyle/>
          <a:p>
            <a:pPr eaLnBrk="1" hangingPunct="1"/>
            <a:r>
              <a:rPr lang="en-US" b="1" dirty="0">
                <a:solidFill>
                  <a:schemeClr val="accent1">
                    <a:lumMod val="75000"/>
                  </a:schemeClr>
                </a:solidFill>
              </a:rPr>
              <a:t>Processes of Transaction</a:t>
            </a:r>
          </a:p>
        </p:txBody>
      </p:sp>
      <p:sp>
        <p:nvSpPr>
          <p:cNvPr id="8198" name="Rectangle 3"/>
          <p:cNvSpPr>
            <a:spLocks noGrp="1" noChangeArrowheads="1"/>
          </p:cNvSpPr>
          <p:nvPr>
            <p:ph type="body" idx="1"/>
          </p:nvPr>
        </p:nvSpPr>
        <p:spPr>
          <a:xfrm>
            <a:off x="457200" y="1600200"/>
            <a:ext cx="8229600" cy="4953000"/>
          </a:xfrm>
        </p:spPr>
        <p:txBody>
          <a:bodyPr/>
          <a:lstStyle/>
          <a:p>
            <a:pPr algn="just">
              <a:spcBef>
                <a:spcPct val="50000"/>
              </a:spcBef>
            </a:pPr>
            <a:r>
              <a:rPr lang="en-US" dirty="0">
                <a:solidFill>
                  <a:srgbClr val="FF0000"/>
                </a:solidFill>
                <a:cs typeface="Times New Roman" pitchFamily="18" charset="0"/>
              </a:rPr>
              <a:t>Write Operation</a:t>
            </a:r>
            <a:r>
              <a:rPr lang="en-US" dirty="0">
                <a:cs typeface="Times New Roman" pitchFamily="18" charset="0"/>
              </a:rPr>
              <a:t>: To write a database object, an in-memory copy of the object is first modified and then written back to disk. </a:t>
            </a:r>
          </a:p>
        </p:txBody>
      </p:sp>
      <p:grpSp>
        <p:nvGrpSpPr>
          <p:cNvPr id="2" name="Group 49"/>
          <p:cNvGrpSpPr>
            <a:grpSpLocks/>
          </p:cNvGrpSpPr>
          <p:nvPr/>
        </p:nvGrpSpPr>
        <p:grpSpPr bwMode="auto">
          <a:xfrm>
            <a:off x="381000" y="3352800"/>
            <a:ext cx="8153400" cy="3048000"/>
            <a:chOff x="381000" y="3505200"/>
            <a:chExt cx="8153400" cy="3048000"/>
          </a:xfrm>
        </p:grpSpPr>
        <p:sp>
          <p:nvSpPr>
            <p:cNvPr id="9" name="Rectangle 8"/>
            <p:cNvSpPr/>
            <p:nvPr/>
          </p:nvSpPr>
          <p:spPr bwMode="auto">
            <a:xfrm>
              <a:off x="1828800" y="3657600"/>
              <a:ext cx="1524000" cy="22098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0" name="Rectangle 9"/>
            <p:cNvSpPr/>
            <p:nvPr/>
          </p:nvSpPr>
          <p:spPr bwMode="auto">
            <a:xfrm>
              <a:off x="1828800" y="4114800"/>
              <a:ext cx="1524000" cy="3810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1" name="Rectangle 10"/>
            <p:cNvSpPr/>
            <p:nvPr/>
          </p:nvSpPr>
          <p:spPr bwMode="auto">
            <a:xfrm>
              <a:off x="1828800" y="4953000"/>
              <a:ext cx="1524000" cy="3810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2" name="Rectangle 11"/>
            <p:cNvSpPr/>
            <p:nvPr/>
          </p:nvSpPr>
          <p:spPr bwMode="auto">
            <a:xfrm>
              <a:off x="1981200" y="4114800"/>
              <a:ext cx="1233488" cy="3810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3" name="Rectangle 12"/>
            <p:cNvSpPr/>
            <p:nvPr/>
          </p:nvSpPr>
          <p:spPr bwMode="auto">
            <a:xfrm>
              <a:off x="1981200" y="4953000"/>
              <a:ext cx="1233488" cy="3810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4" name="TextBox 13"/>
            <p:cNvSpPr txBox="1"/>
            <p:nvPr/>
          </p:nvSpPr>
          <p:spPr bwMode="auto">
            <a:xfrm>
              <a:off x="1828800" y="5907088"/>
              <a:ext cx="1676400" cy="646112"/>
            </a:xfrm>
            <a:prstGeom prst="rect">
              <a:avLst/>
            </a:prstGeom>
            <a:noFill/>
          </p:spPr>
          <p:txBody>
            <a:bodyPr>
              <a:spAutoFit/>
            </a:bodyPr>
            <a:lstStyle/>
            <a:p>
              <a:pPr algn="ctr">
                <a:defRPr/>
              </a:pPr>
              <a:r>
                <a:rPr lang="en-US" b="1" dirty="0">
                  <a:latin typeface="+mn-lt"/>
                </a:rPr>
                <a:t>Main Memory (RAM)</a:t>
              </a:r>
            </a:p>
          </p:txBody>
        </p:sp>
        <p:sp>
          <p:nvSpPr>
            <p:cNvPr id="15" name="Can 14"/>
            <p:cNvSpPr/>
            <p:nvPr/>
          </p:nvSpPr>
          <p:spPr bwMode="auto">
            <a:xfrm>
              <a:off x="4953000" y="3505200"/>
              <a:ext cx="1981200" cy="2438400"/>
            </a:xfrm>
            <a:prstGeom prst="can">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6" name="Rectangle 15"/>
            <p:cNvSpPr/>
            <p:nvPr/>
          </p:nvSpPr>
          <p:spPr bwMode="auto">
            <a:xfrm>
              <a:off x="4953000" y="4572000"/>
              <a:ext cx="1981200" cy="5334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7" name="TextBox 16"/>
            <p:cNvSpPr txBox="1"/>
            <p:nvPr/>
          </p:nvSpPr>
          <p:spPr bwMode="auto">
            <a:xfrm>
              <a:off x="5105400" y="4648200"/>
              <a:ext cx="1676400" cy="369888"/>
            </a:xfrm>
            <a:prstGeom prst="rect">
              <a:avLst/>
            </a:prstGeom>
            <a:noFill/>
            <a:ln w="19050">
              <a:solidFill>
                <a:schemeClr val="tx1"/>
              </a:solidFill>
            </a:ln>
          </p:spPr>
          <p:txBody>
            <a:bodyPr anchor="ctr">
              <a:spAutoFit/>
            </a:bodyPr>
            <a:lstStyle/>
            <a:p>
              <a:pPr algn="ctr">
                <a:defRPr/>
              </a:pPr>
              <a:r>
                <a:rPr lang="en-US" b="1" dirty="0">
                  <a:latin typeface="+mn-lt"/>
                </a:rPr>
                <a:t>5000 to 7000  A</a:t>
              </a:r>
            </a:p>
          </p:txBody>
        </p:sp>
        <p:sp>
          <p:nvSpPr>
            <p:cNvPr id="18" name="TextBox 17"/>
            <p:cNvSpPr txBox="1"/>
            <p:nvPr/>
          </p:nvSpPr>
          <p:spPr bwMode="auto">
            <a:xfrm>
              <a:off x="7315200" y="4811713"/>
              <a:ext cx="1219200" cy="646112"/>
            </a:xfrm>
            <a:prstGeom prst="rect">
              <a:avLst/>
            </a:prstGeom>
            <a:noFill/>
            <a:ln w="19050">
              <a:noFill/>
            </a:ln>
          </p:spPr>
          <p:txBody>
            <a:bodyPr anchor="ctr">
              <a:spAutoFit/>
            </a:bodyPr>
            <a:lstStyle/>
            <a:p>
              <a:pPr algn="ctr">
                <a:defRPr/>
              </a:pPr>
              <a:r>
                <a:rPr lang="en-US" b="1" dirty="0">
                  <a:latin typeface="+mn-lt"/>
                </a:rPr>
                <a:t>Physical Block  (X)</a:t>
              </a:r>
            </a:p>
          </p:txBody>
        </p:sp>
        <p:cxnSp>
          <p:nvCxnSpPr>
            <p:cNvPr id="19" name="Straight Arrow Connector 18"/>
            <p:cNvCxnSpPr>
              <a:endCxn id="16" idx="3"/>
            </p:cNvCxnSpPr>
            <p:nvPr/>
          </p:nvCxnSpPr>
          <p:spPr bwMode="auto">
            <a:xfrm rot="10800000">
              <a:off x="6934200" y="4838700"/>
              <a:ext cx="533400" cy="11430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endCxn id="17" idx="1"/>
            </p:cNvCxnSpPr>
            <p:nvPr/>
          </p:nvCxnSpPr>
          <p:spPr bwMode="auto">
            <a:xfrm>
              <a:off x="3357563" y="4289425"/>
              <a:ext cx="1747837" cy="544513"/>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bwMode="auto">
            <a:xfrm>
              <a:off x="1919288" y="4157454"/>
              <a:ext cx="1371600" cy="338554"/>
            </a:xfrm>
            <a:prstGeom prst="rect">
              <a:avLst/>
            </a:prstGeom>
            <a:noFill/>
            <a:ln w="19050">
              <a:noFill/>
            </a:ln>
          </p:spPr>
          <p:txBody>
            <a:bodyPr anchor="ctr">
              <a:spAutoFit/>
            </a:bodyPr>
            <a:lstStyle/>
            <a:p>
              <a:pPr algn="ctr">
                <a:defRPr/>
              </a:pPr>
              <a:r>
                <a:rPr lang="en-US" sz="1600" b="1" dirty="0">
                  <a:latin typeface="+mn-lt"/>
                </a:rPr>
                <a:t>5000 to 7000</a:t>
              </a:r>
            </a:p>
          </p:txBody>
        </p:sp>
        <p:sp>
          <p:nvSpPr>
            <p:cNvPr id="22" name="TextBox 21"/>
            <p:cNvSpPr txBox="1"/>
            <p:nvPr/>
          </p:nvSpPr>
          <p:spPr bwMode="auto">
            <a:xfrm>
              <a:off x="3429000" y="4724400"/>
              <a:ext cx="1600200" cy="369888"/>
            </a:xfrm>
            <a:prstGeom prst="rect">
              <a:avLst/>
            </a:prstGeom>
            <a:noFill/>
            <a:ln w="19050">
              <a:noFill/>
            </a:ln>
          </p:spPr>
          <p:txBody>
            <a:bodyPr anchor="ctr">
              <a:spAutoFit/>
            </a:bodyPr>
            <a:lstStyle/>
            <a:p>
              <a:pPr algn="ctr">
                <a:defRPr/>
              </a:pPr>
              <a:r>
                <a:rPr lang="en-US" b="1" dirty="0">
                  <a:latin typeface="+mn-lt"/>
                </a:rPr>
                <a:t>OUTPUT (2)</a:t>
              </a:r>
            </a:p>
          </p:txBody>
        </p:sp>
        <p:sp>
          <p:nvSpPr>
            <p:cNvPr id="23" name="TextBox 22"/>
            <p:cNvSpPr txBox="1"/>
            <p:nvPr/>
          </p:nvSpPr>
          <p:spPr bwMode="auto">
            <a:xfrm>
              <a:off x="3429000" y="3962400"/>
              <a:ext cx="381000" cy="369888"/>
            </a:xfrm>
            <a:prstGeom prst="rect">
              <a:avLst/>
            </a:prstGeom>
            <a:noFill/>
            <a:ln w="19050">
              <a:noFill/>
            </a:ln>
          </p:spPr>
          <p:txBody>
            <a:bodyPr anchor="ctr">
              <a:spAutoFit/>
            </a:bodyPr>
            <a:lstStyle/>
            <a:p>
              <a:pPr algn="ctr">
                <a:defRPr/>
              </a:pPr>
              <a:r>
                <a:rPr lang="en-US" b="1" dirty="0">
                  <a:latin typeface="+mn-lt"/>
                </a:rPr>
                <a:t>A</a:t>
              </a:r>
            </a:p>
          </p:txBody>
        </p:sp>
        <p:sp>
          <p:nvSpPr>
            <p:cNvPr id="24" name="TextBox 23"/>
            <p:cNvSpPr txBox="1"/>
            <p:nvPr/>
          </p:nvSpPr>
          <p:spPr bwMode="auto">
            <a:xfrm>
              <a:off x="5410200" y="5954713"/>
              <a:ext cx="990600" cy="369887"/>
            </a:xfrm>
            <a:prstGeom prst="rect">
              <a:avLst/>
            </a:prstGeom>
            <a:noFill/>
            <a:ln w="19050">
              <a:noFill/>
            </a:ln>
          </p:spPr>
          <p:txBody>
            <a:bodyPr anchor="ctr">
              <a:spAutoFit/>
            </a:bodyPr>
            <a:lstStyle/>
            <a:p>
              <a:pPr algn="ctr">
                <a:defRPr/>
              </a:pPr>
              <a:r>
                <a:rPr lang="en-US" b="1" dirty="0">
                  <a:latin typeface="+mn-lt"/>
                </a:rPr>
                <a:t>Disk</a:t>
              </a:r>
            </a:p>
          </p:txBody>
        </p:sp>
        <p:sp>
          <p:nvSpPr>
            <p:cNvPr id="25" name="TextBox 24"/>
            <p:cNvSpPr txBox="1"/>
            <p:nvPr/>
          </p:nvSpPr>
          <p:spPr bwMode="auto">
            <a:xfrm>
              <a:off x="3429000" y="4937125"/>
              <a:ext cx="381000" cy="461963"/>
            </a:xfrm>
            <a:prstGeom prst="rect">
              <a:avLst/>
            </a:prstGeom>
            <a:noFill/>
            <a:ln w="19050">
              <a:noFill/>
            </a:ln>
          </p:spPr>
          <p:txBody>
            <a:bodyPr anchor="ctr">
              <a:spAutoFit/>
            </a:bodyPr>
            <a:lstStyle/>
            <a:p>
              <a:pPr algn="ctr">
                <a:defRPr/>
              </a:pPr>
              <a:r>
                <a:rPr lang="en-US" sz="2400" b="1" dirty="0">
                  <a:latin typeface="+mn-lt"/>
                </a:rPr>
                <a:t>a</a:t>
              </a:r>
            </a:p>
          </p:txBody>
        </p:sp>
        <p:cxnSp>
          <p:nvCxnSpPr>
            <p:cNvPr id="26" name="Straight Arrow Connector 25"/>
            <p:cNvCxnSpPr/>
            <p:nvPr/>
          </p:nvCxnSpPr>
          <p:spPr bwMode="auto">
            <a:xfrm rot="10800000">
              <a:off x="3352800" y="5181600"/>
              <a:ext cx="609600" cy="38100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bwMode="auto">
            <a:xfrm>
              <a:off x="3581400" y="5486400"/>
              <a:ext cx="1219200" cy="646113"/>
            </a:xfrm>
            <a:prstGeom prst="rect">
              <a:avLst/>
            </a:prstGeom>
            <a:noFill/>
            <a:ln w="19050">
              <a:noFill/>
            </a:ln>
          </p:spPr>
          <p:txBody>
            <a:bodyPr anchor="ctr">
              <a:spAutoFit/>
            </a:bodyPr>
            <a:lstStyle/>
            <a:p>
              <a:pPr algn="ctr">
                <a:defRPr/>
              </a:pPr>
              <a:r>
                <a:rPr lang="en-US" b="1" dirty="0">
                  <a:latin typeface="+mn-lt"/>
                </a:rPr>
                <a:t>Program Variable</a:t>
              </a:r>
            </a:p>
          </p:txBody>
        </p:sp>
        <p:sp>
          <p:nvSpPr>
            <p:cNvPr id="31" name="TextBox 30"/>
            <p:cNvSpPr txBox="1"/>
            <p:nvPr/>
          </p:nvSpPr>
          <p:spPr bwMode="auto">
            <a:xfrm>
              <a:off x="381000" y="4125913"/>
              <a:ext cx="1219200" cy="369887"/>
            </a:xfrm>
            <a:prstGeom prst="rect">
              <a:avLst/>
            </a:prstGeom>
            <a:noFill/>
            <a:ln w="19050">
              <a:noFill/>
            </a:ln>
          </p:spPr>
          <p:txBody>
            <a:bodyPr anchor="ctr">
              <a:spAutoFit/>
            </a:bodyPr>
            <a:lstStyle/>
            <a:p>
              <a:pPr algn="ctr">
                <a:defRPr/>
              </a:pPr>
              <a:r>
                <a:rPr lang="en-US" b="1" dirty="0">
                  <a:latin typeface="+mn-lt"/>
                </a:rPr>
                <a:t>Write (1)</a:t>
              </a:r>
            </a:p>
          </p:txBody>
        </p:sp>
        <p:sp>
          <p:nvSpPr>
            <p:cNvPr id="32" name="TextBox 31"/>
            <p:cNvSpPr txBox="1"/>
            <p:nvPr/>
          </p:nvSpPr>
          <p:spPr bwMode="auto">
            <a:xfrm>
              <a:off x="2098675" y="4953000"/>
              <a:ext cx="990600" cy="369888"/>
            </a:xfrm>
            <a:prstGeom prst="rect">
              <a:avLst/>
            </a:prstGeom>
            <a:noFill/>
            <a:ln w="19050">
              <a:noFill/>
            </a:ln>
          </p:spPr>
          <p:txBody>
            <a:bodyPr anchor="ctr">
              <a:spAutoFit/>
            </a:bodyPr>
            <a:lstStyle/>
            <a:p>
              <a:pPr algn="ctr">
                <a:defRPr/>
              </a:pPr>
              <a:r>
                <a:rPr lang="en-US" b="1" dirty="0">
                  <a:latin typeface="+mn-lt"/>
                </a:rPr>
                <a:t>7000</a:t>
              </a:r>
            </a:p>
          </p:txBody>
        </p:sp>
        <p:cxnSp>
          <p:nvCxnSpPr>
            <p:cNvPr id="35" name="Curved Connector 34"/>
            <p:cNvCxnSpPr/>
            <p:nvPr/>
          </p:nvCxnSpPr>
          <p:spPr>
            <a:xfrm rot="21480000" flipV="1">
              <a:off x="1843088" y="4305300"/>
              <a:ext cx="1587" cy="838200"/>
            </a:xfrm>
            <a:prstGeom prst="curvedConnector3">
              <a:avLst>
                <a:gd name="adj1" fmla="val -26584769"/>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7416348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8198">
                                            <p:txEl>
                                              <p:pRg st="0" end="0"/>
                                            </p:txEl>
                                          </p:spTgt>
                                        </p:tgtEl>
                                        <p:attrNameLst>
                                          <p:attrName>style.visibility</p:attrName>
                                        </p:attrNameLst>
                                      </p:cBhvr>
                                      <p:to>
                                        <p:strVal val="visible"/>
                                      </p:to>
                                    </p:set>
                                    <p:animEffect transition="in" filter="randombar(horizontal)">
                                      <p:cBhvr>
                                        <p:cTn id="7" dur="500"/>
                                        <p:tgtEl>
                                          <p:spTgt spid="8198">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8" presetClass="entr" presetSubtype="12"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strips(downLeft)">
                                      <p:cBhvr>
                                        <p:cTn id="12"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8"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solidFill>
                  <a:schemeClr val="accent1">
                    <a:lumMod val="75000"/>
                  </a:schemeClr>
                </a:solidFill>
              </a:rPr>
              <a:t>Desirable Properties of Transactions</a:t>
            </a:r>
          </a:p>
        </p:txBody>
      </p:sp>
      <p:sp>
        <p:nvSpPr>
          <p:cNvPr id="3" name="Content Placeholder 2"/>
          <p:cNvSpPr>
            <a:spLocks noGrp="1"/>
          </p:cNvSpPr>
          <p:nvPr>
            <p:ph idx="1"/>
          </p:nvPr>
        </p:nvSpPr>
        <p:spPr>
          <a:xfrm>
            <a:off x="457200" y="1371600"/>
            <a:ext cx="8229600" cy="5181600"/>
          </a:xfrm>
        </p:spPr>
        <p:txBody>
          <a:bodyPr>
            <a:normAutofit fontScale="85000" lnSpcReduction="20000"/>
          </a:bodyPr>
          <a:lstStyle/>
          <a:p>
            <a:pPr algn="just">
              <a:lnSpc>
                <a:spcPct val="90000"/>
              </a:lnSpc>
              <a:buFont typeface="Wingdings" pitchFamily="2" charset="2"/>
              <a:buNone/>
            </a:pPr>
            <a:r>
              <a:rPr lang="en-US" b="1" dirty="0">
                <a:solidFill>
                  <a:srgbClr val="FF0000"/>
                </a:solidFill>
              </a:rPr>
              <a:t>ACID properties:</a:t>
            </a:r>
          </a:p>
          <a:p>
            <a:pPr algn="just">
              <a:lnSpc>
                <a:spcPct val="90000"/>
              </a:lnSpc>
            </a:pPr>
            <a:r>
              <a:rPr lang="en-US" b="1" dirty="0"/>
              <a:t>Atomicity</a:t>
            </a:r>
            <a:r>
              <a:rPr lang="en-US" dirty="0"/>
              <a:t>: A transaction is an atomic unit of processing; it is either performed in its entirety or not performed at all.</a:t>
            </a:r>
          </a:p>
          <a:p>
            <a:pPr algn="just">
              <a:lnSpc>
                <a:spcPct val="90000"/>
              </a:lnSpc>
            </a:pPr>
            <a:r>
              <a:rPr lang="en-US" b="1" dirty="0"/>
              <a:t>Consistency preservation</a:t>
            </a:r>
            <a:r>
              <a:rPr lang="en-US" dirty="0"/>
              <a:t>: A correct execution of the transaction must take the database from one consistent state to another.</a:t>
            </a:r>
          </a:p>
          <a:p>
            <a:pPr algn="just">
              <a:lnSpc>
                <a:spcPct val="90000"/>
              </a:lnSpc>
            </a:pPr>
            <a:r>
              <a:rPr lang="en-US" b="1" dirty="0"/>
              <a:t>Isolation</a:t>
            </a:r>
            <a:r>
              <a:rPr lang="en-US" dirty="0"/>
              <a:t>: A transaction should appear as though it is being executed in isolation from other transactions, even if many transactions are executing concurrently. That is, the execution of a transaction should not be interfered with any other executing transactions. </a:t>
            </a:r>
          </a:p>
          <a:p>
            <a:pPr algn="just">
              <a:lnSpc>
                <a:spcPct val="90000"/>
              </a:lnSpc>
            </a:pPr>
            <a:r>
              <a:rPr lang="en-US" b="1" dirty="0"/>
              <a:t>Durability or permanency</a:t>
            </a:r>
            <a:r>
              <a:rPr lang="en-US" dirty="0"/>
              <a:t>: Once a transaction changes the database and the changes are committed, these changes must never be lost because of any failure.</a:t>
            </a:r>
          </a:p>
          <a:p>
            <a:endParaRPr lang="en-US" dirty="0"/>
          </a:p>
        </p:txBody>
      </p:sp>
    </p:spTree>
    <p:extLst>
      <p:ext uri="{BB962C8B-B14F-4D97-AF65-F5344CB8AC3E}">
        <p14:creationId xmlns:p14="http://schemas.microsoft.com/office/powerpoint/2010/main" val="27691747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Transaction Properties</a:t>
            </a:r>
          </a:p>
        </p:txBody>
      </p:sp>
      <p:sp>
        <p:nvSpPr>
          <p:cNvPr id="3" name="Content Placeholder 2"/>
          <p:cNvSpPr>
            <a:spLocks noGrp="1"/>
          </p:cNvSpPr>
          <p:nvPr>
            <p:ph idx="1"/>
          </p:nvPr>
        </p:nvSpPr>
        <p:spPr>
          <a:xfrm>
            <a:off x="457200" y="1600200"/>
            <a:ext cx="8229600" cy="4953000"/>
          </a:xfrm>
        </p:spPr>
        <p:txBody>
          <a:bodyPr>
            <a:normAutofit fontScale="92500" lnSpcReduction="20000"/>
          </a:bodyPr>
          <a:lstStyle/>
          <a:p>
            <a:pPr algn="just"/>
            <a:r>
              <a:rPr lang="en-US" dirty="0">
                <a:cs typeface="Times New Roman" pitchFamily="18" charset="0"/>
              </a:rPr>
              <a:t>Let T1 be a transaction that transfers </a:t>
            </a:r>
            <a:r>
              <a:rPr lang="en-US" dirty="0" err="1">
                <a:cs typeface="Times New Roman" pitchFamily="18" charset="0"/>
              </a:rPr>
              <a:t>Rs</a:t>
            </a:r>
            <a:r>
              <a:rPr lang="en-US" dirty="0">
                <a:cs typeface="Times New Roman" pitchFamily="18" charset="0"/>
              </a:rPr>
              <a:t> 50 from account A to account B. This transaction can be defined as:</a:t>
            </a:r>
          </a:p>
          <a:p>
            <a:pPr algn="just"/>
            <a:endParaRPr lang="en-US" dirty="0">
              <a:cs typeface="Times New Roman" pitchFamily="18" charset="0"/>
            </a:endParaRPr>
          </a:p>
          <a:p>
            <a:pPr algn="just"/>
            <a:endParaRPr lang="en-US" dirty="0">
              <a:cs typeface="Times New Roman" pitchFamily="18" charset="0"/>
            </a:endParaRPr>
          </a:p>
          <a:p>
            <a:pPr algn="just"/>
            <a:endParaRPr lang="en-US" dirty="0">
              <a:cs typeface="Times New Roman" pitchFamily="18" charset="0"/>
            </a:endParaRPr>
          </a:p>
          <a:p>
            <a:pPr algn="just"/>
            <a:endParaRPr lang="en-US" dirty="0">
              <a:cs typeface="Times New Roman" pitchFamily="18" charset="0"/>
            </a:endParaRPr>
          </a:p>
          <a:p>
            <a:endParaRPr lang="en-US" dirty="0"/>
          </a:p>
          <a:p>
            <a:endParaRPr lang="en-US" dirty="0"/>
          </a:p>
          <a:p>
            <a:r>
              <a:rPr lang="en-US" dirty="0"/>
              <a:t>Say value of A prior to transaction was 1000 and that of B was 2000</a:t>
            </a:r>
          </a:p>
        </p:txBody>
      </p:sp>
      <p:pic>
        <p:nvPicPr>
          <p:cNvPr id="5"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7901" t="36380" r="60141" b="33956"/>
          <a:stretch/>
        </p:blipFill>
        <p:spPr bwMode="auto">
          <a:xfrm>
            <a:off x="3048000" y="2362200"/>
            <a:ext cx="2209800" cy="31242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631720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8710</TotalTime>
  <Words>2276</Words>
  <Application>Microsoft Office PowerPoint</Application>
  <PresentationFormat>On-screen Show (4:3)</PresentationFormat>
  <Paragraphs>205</Paragraphs>
  <Slides>40</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40</vt:i4>
      </vt:variant>
    </vt:vector>
  </HeadingPairs>
  <TitlesOfParts>
    <vt:vector size="46" baseType="lpstr">
      <vt:lpstr>Arial</vt:lpstr>
      <vt:lpstr>Calibri</vt:lpstr>
      <vt:lpstr>Tahoma</vt:lpstr>
      <vt:lpstr>Times New Roman</vt:lpstr>
      <vt:lpstr>Wingdings</vt:lpstr>
      <vt:lpstr>Office Theme</vt:lpstr>
      <vt:lpstr>Transaction Processing</vt:lpstr>
      <vt:lpstr>Transaction Processing Systems</vt:lpstr>
      <vt:lpstr>Transaction</vt:lpstr>
      <vt:lpstr>Example</vt:lpstr>
      <vt:lpstr>Example</vt:lpstr>
      <vt:lpstr>Processes of Transaction</vt:lpstr>
      <vt:lpstr>Processes of Transaction</vt:lpstr>
      <vt:lpstr>Desirable Properties of Transactions</vt:lpstr>
      <vt:lpstr>Transaction Properties</vt:lpstr>
      <vt:lpstr>PowerPoint Presentation</vt:lpstr>
      <vt:lpstr>PowerPoint Presentation</vt:lpstr>
      <vt:lpstr>PowerPoint Presentation</vt:lpstr>
      <vt:lpstr>Transaction Properties</vt:lpstr>
      <vt:lpstr>PowerPoint Presentation</vt:lpstr>
      <vt:lpstr>Transaction States</vt:lpstr>
      <vt:lpstr>State Transition Diagram </vt:lpstr>
      <vt:lpstr>Concurrent Executions </vt:lpstr>
      <vt:lpstr>Why Concurrency Control is needed? </vt:lpstr>
      <vt:lpstr>Concurrent execution is uncontrolled: (a) The lost update problem. </vt:lpstr>
      <vt:lpstr>Concurrent execution is uncontrolled: (b) The temporary update problem.</vt:lpstr>
      <vt:lpstr>Concurrent execution is uncontrolled: (c) The incorrect summary problem.</vt:lpstr>
      <vt:lpstr>Schedules </vt:lpstr>
      <vt:lpstr>Scheduling of Transactions</vt:lpstr>
      <vt:lpstr>Schedule 1 </vt:lpstr>
      <vt:lpstr>Schedule 2 </vt:lpstr>
      <vt:lpstr>Schedule 3 </vt:lpstr>
      <vt:lpstr>Schedule 4 </vt:lpstr>
      <vt:lpstr>Scheduling of Transactions</vt:lpstr>
      <vt:lpstr>Serializability </vt:lpstr>
      <vt:lpstr>Conflict Serializability </vt:lpstr>
      <vt:lpstr>Conflict Serializability </vt:lpstr>
      <vt:lpstr>Conflict Serializability </vt:lpstr>
      <vt:lpstr>Conflict Serializability </vt:lpstr>
      <vt:lpstr>View Serializability</vt:lpstr>
      <vt:lpstr>View Serializability</vt:lpstr>
      <vt:lpstr>Recoverable Schedules </vt:lpstr>
      <vt:lpstr>Recoverable Schedules </vt:lpstr>
      <vt:lpstr>Recoverable Schedules </vt:lpstr>
      <vt:lpstr>Cascading Rollbacks </vt:lpstr>
      <vt:lpstr>Cascadeless Schedules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AANSHI</cp:lastModifiedBy>
  <cp:revision>931</cp:revision>
  <dcterms:created xsi:type="dcterms:W3CDTF">2013-08-21T06:36:47Z</dcterms:created>
  <dcterms:modified xsi:type="dcterms:W3CDTF">2016-11-17T11:26:53Z</dcterms:modified>
</cp:coreProperties>
</file>

<file path=docProps/thumbnail.jpeg>
</file>